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10287000" cx="18288000"/>
  <p:notesSz cx="6858000" cy="9144000"/>
  <p:embeddedFontLst>
    <p:embeddedFont>
      <p:font typeface="Poppins"/>
      <p:regular r:id="rId28"/>
      <p:bold r:id="rId29"/>
      <p:italic r:id="rId30"/>
      <p:boldItalic r:id="rId31"/>
    </p:embeddedFont>
    <p:embeddedFont>
      <p:font typeface="Poppins Medium"/>
      <p:regular r:id="rId32"/>
      <p:bold r:id="rId33"/>
      <p:italic r:id="rId34"/>
      <p:boldItalic r:id="rId35"/>
    </p:embeddedFont>
    <p:embeddedFont>
      <p:font typeface="Poppins SemiBold"/>
      <p:regular r:id="rId36"/>
      <p:bold r:id="rId37"/>
      <p:italic r:id="rId38"/>
      <p:boldItalic r:id="rId39"/>
    </p:embeddedFont>
    <p:embeddedFont>
      <p:font typeface="Poppins ExtraBold"/>
      <p:bold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944">
          <p15:clr>
            <a:srgbClr val="000000"/>
          </p15:clr>
        </p15:guide>
        <p15:guide id="2" pos="2880">
          <p15:clr>
            <a:srgbClr val="000000"/>
          </p15:clr>
        </p15:guide>
        <p15:guide id="3" pos="792">
          <p15:clr>
            <a:srgbClr val="747775"/>
          </p15:clr>
        </p15:guide>
        <p15:guide id="4" orient="horz" pos="294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5092A9D-5E81-43DB-A45F-A30F1064371C}">
  <a:tblStyle styleId="{E5092A9D-5E81-43DB-A45F-A30F1064371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944" orient="horz"/>
        <p:guide pos="2880"/>
        <p:guide pos="792"/>
        <p:guide pos="2945"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ExtraBold-bold.fntdata"/><Relationship Id="rId41" Type="http://schemas.openxmlformats.org/officeDocument/2006/relationships/font" Target="fonts/PoppinsExtra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boldItalic.fntdata"/><Relationship Id="rId30" Type="http://schemas.openxmlformats.org/officeDocument/2006/relationships/font" Target="fonts/Poppins-italic.fntdata"/><Relationship Id="rId33" Type="http://schemas.openxmlformats.org/officeDocument/2006/relationships/font" Target="fonts/PoppinsMedium-bold.fntdata"/><Relationship Id="rId32" Type="http://schemas.openxmlformats.org/officeDocument/2006/relationships/font" Target="fonts/PoppinsMedium-regular.fntdata"/><Relationship Id="rId35" Type="http://schemas.openxmlformats.org/officeDocument/2006/relationships/font" Target="fonts/PoppinsMedium-boldItalic.fntdata"/><Relationship Id="rId34" Type="http://schemas.openxmlformats.org/officeDocument/2006/relationships/font" Target="fonts/PoppinsMedium-italic.fntdata"/><Relationship Id="rId37" Type="http://schemas.openxmlformats.org/officeDocument/2006/relationships/font" Target="fonts/PoppinsSemiBold-bold.fntdata"/><Relationship Id="rId36" Type="http://schemas.openxmlformats.org/officeDocument/2006/relationships/font" Target="fonts/PoppinsSemiBold-regular.fntdata"/><Relationship Id="rId39" Type="http://schemas.openxmlformats.org/officeDocument/2006/relationships/font" Target="fonts/PoppinsSemiBold-boldItalic.fntdata"/><Relationship Id="rId38" Type="http://schemas.openxmlformats.org/officeDocument/2006/relationships/font" Target="fonts/PoppinsSemi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oppins-regular.fntdata"/><Relationship Id="rId27" Type="http://schemas.openxmlformats.org/officeDocument/2006/relationships/slide" Target="slides/slide21.xml"/><Relationship Id="rId29" Type="http://schemas.openxmlformats.org/officeDocument/2006/relationships/font" Target="fonts/Poppins-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878ca08dde_7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3878ca08dde_7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877d6918a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3877d6918a8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37ce1d49ca6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g37ce1d49ca6_0_4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38499d9c45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g38499d9c45d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388d89f7f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g388d89f7fa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368c4eddb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g368c4eddb3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38499d9c45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g38499d9c45d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g368c4eddb3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g368c4eddb3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388d89f7fa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g388d89f7fa9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388d89f7fa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g388d89f7fa9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64fff5db0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364fff5db03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388d89f7fa9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g388d89f7fa9_0_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g37ce1d49ca6_0_10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g37ce1d49ca6_0_10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64fff5db03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364fff5db03_0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64fff5db03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364fff5db03_0_2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64fff5db03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364fff5db03_0_3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7ce1d49ca6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37ce1d49ca6_0_2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7ce1d49ca6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37ce1d49ca6_0_1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7ce1d49ca6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37ce1d49ca6_0_1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7ce1d49ca6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g37ce1d49ca6_0_2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slide" Target="/ppt/slides/slide4.xml"/><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slide" Target="/ppt/slides/slide6.xml"/><Relationship Id="rId4" Type="http://schemas.openxmlformats.org/officeDocument/2006/relationships/image" Target="../media/image5.png"/><Relationship Id="rId9" Type="http://schemas.openxmlformats.org/officeDocument/2006/relationships/slide" Target="/ppt/slides/slide8.xml"/><Relationship Id="rId5" Type="http://schemas.openxmlformats.org/officeDocument/2006/relationships/slide" Target="/ppt/slides/slide6.xml"/><Relationship Id="rId6" Type="http://schemas.openxmlformats.org/officeDocument/2006/relationships/slide" Target="/ppt/slides/slide7.xml"/><Relationship Id="rId7" Type="http://schemas.openxmlformats.org/officeDocument/2006/relationships/slide" Target="/ppt/slides/slide7.xml"/><Relationship Id="rId8" Type="http://schemas.openxmlformats.org/officeDocument/2006/relationships/slide" Target="/ppt/slides/slide8.xml"/><Relationship Id="rId11" Type="http://schemas.openxmlformats.org/officeDocument/2006/relationships/image" Target="../media/image15.png"/><Relationship Id="rId10" Type="http://schemas.openxmlformats.org/officeDocument/2006/relationships/image" Target="../media/image13.png"/><Relationship Id="rId13" Type="http://schemas.openxmlformats.org/officeDocument/2006/relationships/slide" Target="/ppt/slides/slide2.xml"/><Relationship Id="rId12" Type="http://schemas.openxmlformats.org/officeDocument/2006/relationships/image" Target="../media/image14.png"/><Relationship Id="rId15" Type="http://schemas.openxmlformats.org/officeDocument/2006/relationships/image" Target="../media/image1.png"/><Relationship Id="rId14" Type="http://schemas.openxmlformats.org/officeDocument/2006/relationships/slide" Target="/ppt/slides/slide2.xml"/><Relationship Id="rId17" Type="http://schemas.openxmlformats.org/officeDocument/2006/relationships/slide" Target="/ppt/slides/slide11.xml"/><Relationship Id="rId16" Type="http://schemas.openxmlformats.org/officeDocument/2006/relationships/image" Target="../media/image4.png"/><Relationship Id="rId18" Type="http://schemas.openxmlformats.org/officeDocument/2006/relationships/slide" Target="/ppt/slides/slide3.xml"/></Relationships>
</file>

<file path=ppt/slides/_rels/slide11.xml.rels><?xml version="1.0" encoding="UTF-8" standalone="yes"?><Relationships xmlns="http://schemas.openxmlformats.org/package/2006/relationships"><Relationship Id="rId40" Type="http://schemas.openxmlformats.org/officeDocument/2006/relationships/hyperlink" Target="https://drive.google.com/file/d/1eb2HXmXgAZ1Vo2CTDiD7n-Mqn5qR6OIu/view?usp=drive_link" TargetMode="External"/><Relationship Id="rId42" Type="http://schemas.openxmlformats.org/officeDocument/2006/relationships/hyperlink" Target="https://drive.google.com/file/d/1eZHbqTW4EH4fSxKLJ9XICREPZdMFiiLh/view?usp=drive_link" TargetMode="External"/><Relationship Id="rId41" Type="http://schemas.openxmlformats.org/officeDocument/2006/relationships/hyperlink" Target="https://drive.google.com/file/d/1DvWkU89rSEd3CckGKxJHzB6PEVsVHa5f/view?usp=drive_link" TargetMode="External"/><Relationship Id="rId44" Type="http://schemas.openxmlformats.org/officeDocument/2006/relationships/hyperlink" Target="https://drive.google.com/file/d/1y4F-eWgFz-yjxRvxFGXu-9dw_J7V15W0/view?usp=drive_link" TargetMode="External"/><Relationship Id="rId43" Type="http://schemas.openxmlformats.org/officeDocument/2006/relationships/hyperlink" Target="https://drive.google.com/file/d/13FOdAFM8ZcChR-_Vrt3zMlowuqUZQLaA/view?usp=drive_link" TargetMode="External"/><Relationship Id="rId46" Type="http://schemas.openxmlformats.org/officeDocument/2006/relationships/hyperlink" Target="https://drive.google.com/file/d/1fCYzrsRkB-IpyLS3NhWXDJgxVWoniZoE/view?usp=drive_link" TargetMode="External"/><Relationship Id="rId45" Type="http://schemas.openxmlformats.org/officeDocument/2006/relationships/hyperlink" Target="https://drive.google.com/file/d/1ljyYtKZf8kX602q6GmZAYJ52y6em_9xQ/view?usp=drive_link" TargetMode="External"/><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slide" Target="/ppt/slides/slide13.xml"/><Relationship Id="rId48" Type="http://schemas.openxmlformats.org/officeDocument/2006/relationships/hyperlink" Target="https://drive.google.com/file/d/19O3z_yxv96sklEE8sYTdfl8iy9V3uIZ5/view?usp=drive_link" TargetMode="External"/><Relationship Id="rId47" Type="http://schemas.openxmlformats.org/officeDocument/2006/relationships/hyperlink" Target="https://drive.google.com/file/d/1Lo6hQtj8CeL_gPrfhxPodUJqSOETKY6h/view?usp=drive_link" TargetMode="External"/><Relationship Id="rId49" Type="http://schemas.openxmlformats.org/officeDocument/2006/relationships/hyperlink" Target="https://drive.google.com/file/d/1kc9xfhk9Lcu1g5j2NlhAYg9pm4qFoABp/view?usp=drive_link" TargetMode="External"/><Relationship Id="rId5" Type="http://schemas.openxmlformats.org/officeDocument/2006/relationships/slide" Target="/ppt/slides/slide12.xml"/><Relationship Id="rId6" Type="http://schemas.openxmlformats.org/officeDocument/2006/relationships/slide" Target="/ppt/slides/slide12.xml"/><Relationship Id="rId7" Type="http://schemas.openxmlformats.org/officeDocument/2006/relationships/slide" Target="/ppt/slides/slide12.xml"/><Relationship Id="rId8" Type="http://schemas.openxmlformats.org/officeDocument/2006/relationships/image" Target="../media/image5.png"/><Relationship Id="rId73" Type="http://schemas.openxmlformats.org/officeDocument/2006/relationships/hyperlink" Target="https://drive.google.com/file/d/1Tt3B_ehdBKPMABb12M3RqlBaJpGTaXtI/view?usp=drive_link" TargetMode="External"/><Relationship Id="rId72" Type="http://schemas.openxmlformats.org/officeDocument/2006/relationships/hyperlink" Target="https://drive.google.com/file/d/1-8YfGTrypLgzIcB6aJAD_W72-xwrFsdH/view?usp=drive_link" TargetMode="External"/><Relationship Id="rId31" Type="http://schemas.openxmlformats.org/officeDocument/2006/relationships/hyperlink" Target="https://drive.google.com/file/d/1WK4ngardaOA_1N-p2emeOWpH49OmvI2t/view?usp=drive_link" TargetMode="External"/><Relationship Id="rId75" Type="http://schemas.openxmlformats.org/officeDocument/2006/relationships/hyperlink" Target="https://drive.google.com/file/d/1T73vZEA4EvJlJhsbiTQ1Fpktu1CVJC2d/view?usp=drive_link" TargetMode="External"/><Relationship Id="rId30" Type="http://schemas.openxmlformats.org/officeDocument/2006/relationships/hyperlink" Target="https://drive.google.com/file/d/1mpqFvHrT38DpH8AWL2Cwl3FSTfnLQwL8/view?usp=drive_link" TargetMode="External"/><Relationship Id="rId74" Type="http://schemas.openxmlformats.org/officeDocument/2006/relationships/hyperlink" Target="https://drive.google.com/file/d/1Xoj3om-_RQ_l7JGFO9KgBnl8lEDbc4JO/view?usp=drive_link" TargetMode="External"/><Relationship Id="rId33" Type="http://schemas.openxmlformats.org/officeDocument/2006/relationships/hyperlink" Target="https://drive.google.com/file/d/1bGoGft912uERPeZnLls7SYDGYgY4ToYt/view?usp=drive_link" TargetMode="External"/><Relationship Id="rId32" Type="http://schemas.openxmlformats.org/officeDocument/2006/relationships/hyperlink" Target="https://drive.google.com/file/d/1_tZXbUeeDHSbpntkJva-dnlLYYWT1qfA/view?usp=drive_link" TargetMode="External"/><Relationship Id="rId76" Type="http://schemas.openxmlformats.org/officeDocument/2006/relationships/hyperlink" Target="https://drive.google.com/file/d/1oysA2KY96yQlG2mXn5miT7NbqHWu4Bkx/view?usp=drive_link" TargetMode="External"/><Relationship Id="rId35" Type="http://schemas.openxmlformats.org/officeDocument/2006/relationships/hyperlink" Target="https://drive.google.com/file/d/1ozeL1NBj9ij7Yb5fIoY53kbPGDntBpFD/view?usp=drive_link" TargetMode="External"/><Relationship Id="rId34" Type="http://schemas.openxmlformats.org/officeDocument/2006/relationships/hyperlink" Target="https://drive.google.com/file/d/1eK6jpl6GNnrS4lO_Shpk7zz2lqc19NJ7/view?usp=drive_link" TargetMode="External"/><Relationship Id="rId71" Type="http://schemas.openxmlformats.org/officeDocument/2006/relationships/hyperlink" Target="https://drive.google.com/file/d/1HFnCc-F5GtGxEltpAOydM6sGnMS8UqLu/view?usp=drive_link" TargetMode="External"/><Relationship Id="rId70" Type="http://schemas.openxmlformats.org/officeDocument/2006/relationships/hyperlink" Target="https://drive.google.com/file/d/15qkur0c-Zuxs_HzGVmyXXOMB6Y2T4uIA/view?usp=drive_link" TargetMode="External"/><Relationship Id="rId37" Type="http://schemas.openxmlformats.org/officeDocument/2006/relationships/hyperlink" Target="https://drive.google.com/file/d/1FlkFl7JArlBmLqUNGlDjxBuJFFsP9IJn/view?usp=drive_link" TargetMode="External"/><Relationship Id="rId36" Type="http://schemas.openxmlformats.org/officeDocument/2006/relationships/hyperlink" Target="https://drive.google.com/file/d/1Ntjk3ZzNt3cVrf3_t4iJHj7mRO9Fzqis/view?usp=drive_link" TargetMode="External"/><Relationship Id="rId39" Type="http://schemas.openxmlformats.org/officeDocument/2006/relationships/hyperlink" Target="https://drive.google.com/file/d/1wXAr0rS7BBVXQTgQRc_NuYH2FROwjKUA/view?usp=drive_link" TargetMode="External"/><Relationship Id="rId38" Type="http://schemas.openxmlformats.org/officeDocument/2006/relationships/hyperlink" Target="https://drive.google.com/file/d/1XFcyyOehkPS_4RU_fKgEE9kBqx2B9vAp/view?usp=drive_link" TargetMode="External"/><Relationship Id="rId62" Type="http://schemas.openxmlformats.org/officeDocument/2006/relationships/hyperlink" Target="https://drive.google.com/file/d/1OsOBO_cI8ORywVNJX9PPEBBLMsAM3hNf/view?usp=drive_link" TargetMode="External"/><Relationship Id="rId61" Type="http://schemas.openxmlformats.org/officeDocument/2006/relationships/hyperlink" Target="https://drive.google.com/file/d/1xcPWtv1G-ZR1-zlrqr0hpfzIjgKgr_c7/view?usp=drive_link" TargetMode="External"/><Relationship Id="rId20" Type="http://schemas.openxmlformats.org/officeDocument/2006/relationships/hyperlink" Target="https://drive.google.com/file/d/1OAsBFQGDbvhJPOsDikqN2qbPZHJcae7q/view?usp=drive_link" TargetMode="External"/><Relationship Id="rId64" Type="http://schemas.openxmlformats.org/officeDocument/2006/relationships/hyperlink" Target="https://drive.google.com/file/d/1LWd5ymKFAZF6jz_30vlM2FxM6vnlBSNs/view?usp=drive_link" TargetMode="External"/><Relationship Id="rId63" Type="http://schemas.openxmlformats.org/officeDocument/2006/relationships/hyperlink" Target="https://drive.google.com/file/d/1biYrlthQJfI56-nxuNavMTEUGrZ_Pl7-/view?usp=drive_link" TargetMode="External"/><Relationship Id="rId22" Type="http://schemas.openxmlformats.org/officeDocument/2006/relationships/hyperlink" Target="https://drive.google.com/file/d/1uoCAidwajeubdwHkrDo1_1_VTNtQCY9q/view?usp=drive_link" TargetMode="External"/><Relationship Id="rId66" Type="http://schemas.openxmlformats.org/officeDocument/2006/relationships/hyperlink" Target="https://drive.google.com/file/d/1DluGlAat-gY8aD7vqDMFps7aEN8whUvJ/view?usp=drive_link" TargetMode="External"/><Relationship Id="rId21" Type="http://schemas.openxmlformats.org/officeDocument/2006/relationships/hyperlink" Target="https://drive.google.com/file/d/16zS33w8AQ2L8lvyFN1rIizwJlFqm6TZE/view?usp=drive_link" TargetMode="External"/><Relationship Id="rId65" Type="http://schemas.openxmlformats.org/officeDocument/2006/relationships/hyperlink" Target="https://drive.google.com/file/d/1RjLjtVYdkNbv9aiykHIDDOaOXauZ0GyS/view?usp=drive_link" TargetMode="External"/><Relationship Id="rId24" Type="http://schemas.openxmlformats.org/officeDocument/2006/relationships/hyperlink" Target="https://drive.google.com/file/d/1N0CaTa4m8ToW-B4pzzixxbIPLlrBOisc/view?usp=drive_link" TargetMode="External"/><Relationship Id="rId68" Type="http://schemas.openxmlformats.org/officeDocument/2006/relationships/hyperlink" Target="https://drive.google.com/file/d/1x7oXJC2pODyOSIj6VGz4WaceuzoahJuv/view?usp=drive_link" TargetMode="External"/><Relationship Id="rId23" Type="http://schemas.openxmlformats.org/officeDocument/2006/relationships/hyperlink" Target="https://drive.google.com/file/d/1_baH9Y8qtgiUQO2_jBVnBqByJ-xhWEYp/view?usp=drive_link" TargetMode="External"/><Relationship Id="rId67" Type="http://schemas.openxmlformats.org/officeDocument/2006/relationships/hyperlink" Target="https://drive.google.com/file/d/1jOCa4ScOyw26IegtQEgJZiJkLU_ESAJq/view?usp=drive_link" TargetMode="External"/><Relationship Id="rId60" Type="http://schemas.openxmlformats.org/officeDocument/2006/relationships/hyperlink" Target="https://drive.google.com/file/d/1aBy_nQClzWKLT_tauvJcITBCHXvOCJQ8/view?usp=drive_link" TargetMode="External"/><Relationship Id="rId26" Type="http://schemas.openxmlformats.org/officeDocument/2006/relationships/hyperlink" Target="https://drive.google.com/file/d/1QjL08VELbzh9zhLj4g9Wl7iOAB30XvNl/view?usp=drive_link" TargetMode="External"/><Relationship Id="rId25" Type="http://schemas.openxmlformats.org/officeDocument/2006/relationships/hyperlink" Target="https://drive.google.com/file/d/1DhTNqyQNT24aQB8yOk5imOm1VDN-_2Sr/view?usp=drive_link" TargetMode="External"/><Relationship Id="rId69" Type="http://schemas.openxmlformats.org/officeDocument/2006/relationships/hyperlink" Target="https://drive.google.com/file/d/1JSGkcEMHI0eHMxwvy9mK2z84NjwXD81D/view?usp=drive_link" TargetMode="External"/><Relationship Id="rId28" Type="http://schemas.openxmlformats.org/officeDocument/2006/relationships/hyperlink" Target="https://drive.google.com/file/d/1yIGJ0z9ApVfjGlWiVoOckjmGkisqOLcb/view?usp=drive_link" TargetMode="External"/><Relationship Id="rId27" Type="http://schemas.openxmlformats.org/officeDocument/2006/relationships/hyperlink" Target="https://drive.google.com/file/d/1NMcmbe6OqqT4C1sLxXwD0IhmRcFFxbsz/view?usp=drive_link" TargetMode="External"/><Relationship Id="rId29" Type="http://schemas.openxmlformats.org/officeDocument/2006/relationships/hyperlink" Target="https://drive.google.com/file/d/1o1HJycDcXerM8wiAIMXlKTYKnWMZxA2w/view?usp=drive_link" TargetMode="External"/><Relationship Id="rId51" Type="http://schemas.openxmlformats.org/officeDocument/2006/relationships/hyperlink" Target="https://drive.google.com/file/d/1-qxYqPUm6fZaQjEd-BZZqfjfDpiAQkeA/view?usp=drive_link" TargetMode="External"/><Relationship Id="rId50" Type="http://schemas.openxmlformats.org/officeDocument/2006/relationships/hyperlink" Target="https://drive.google.com/file/d/1f_ahiDNFBpbOFYUvBoN1kgQGKSkBZTLM/view?usp=drive_link" TargetMode="External"/><Relationship Id="rId53" Type="http://schemas.openxmlformats.org/officeDocument/2006/relationships/hyperlink" Target="https://drive.google.com/file/d/19CjfKbYmpTWU_7zuMcsHdoktoB-yuZ8K/view?usp=drive_link" TargetMode="External"/><Relationship Id="rId52" Type="http://schemas.openxmlformats.org/officeDocument/2006/relationships/hyperlink" Target="https://drive.google.com/file/d/1AApVns3vhhWkE-4Lz3i7s8aVT6-CgUDv/view?usp=drive_link" TargetMode="External"/><Relationship Id="rId11" Type="http://schemas.openxmlformats.org/officeDocument/2006/relationships/image" Target="../media/image4.png"/><Relationship Id="rId55" Type="http://schemas.openxmlformats.org/officeDocument/2006/relationships/hyperlink" Target="https://drive.google.com/file/d/1Lzf2sZ6Bdr6Q1tUeRciJUqGnbTn569pI/view?usp=drive_link" TargetMode="External"/><Relationship Id="rId10" Type="http://schemas.openxmlformats.org/officeDocument/2006/relationships/slide" Target="/ppt/slides/slide19.xml"/><Relationship Id="rId54" Type="http://schemas.openxmlformats.org/officeDocument/2006/relationships/hyperlink" Target="https://drive.google.com/file/d/1WGhGTrCgHOgI1dRdN9tg97CoD97ZCkH5/view?usp=drive_link" TargetMode="External"/><Relationship Id="rId13" Type="http://schemas.openxmlformats.org/officeDocument/2006/relationships/image" Target="../media/image1.png"/><Relationship Id="rId57" Type="http://schemas.openxmlformats.org/officeDocument/2006/relationships/hyperlink" Target="https://drive.google.com/file/d/14GNkVgsoO90Dp7vOQ6xbjPiC2xoApMOm/view?usp=drive_link" TargetMode="External"/><Relationship Id="rId12" Type="http://schemas.openxmlformats.org/officeDocument/2006/relationships/slide" Target="/ppt/slides/slide2.xml"/><Relationship Id="rId56" Type="http://schemas.openxmlformats.org/officeDocument/2006/relationships/hyperlink" Target="https://drive.google.com/file/d/15QeaomL0bKVXhqXmG-qQPtRc70QICwRM/view?usp=drive_link" TargetMode="External"/><Relationship Id="rId15" Type="http://schemas.openxmlformats.org/officeDocument/2006/relationships/slide" Target="/ppt/slides/slide6.xml"/><Relationship Id="rId59" Type="http://schemas.openxmlformats.org/officeDocument/2006/relationships/hyperlink" Target="https://drive.google.com/file/d/1Aw9a2iDUcrKq5Ub3jybqzussI-8tBtBw/view?usp=drive_link" TargetMode="External"/><Relationship Id="rId14" Type="http://schemas.openxmlformats.org/officeDocument/2006/relationships/slide" Target="/ppt/slides/slide3.xml"/><Relationship Id="rId58" Type="http://schemas.openxmlformats.org/officeDocument/2006/relationships/hyperlink" Target="https://drive.google.com/file/d/1t-Wb_qnznvzexGNMTOZ2pXE73STsJ7kt/view?usp=drive_link" TargetMode="External"/><Relationship Id="rId17" Type="http://schemas.openxmlformats.org/officeDocument/2006/relationships/hyperlink" Target="https://drive.google.com/file/d/1mOHnZaeCh5sNFOkiejsf21m99B-35_zj/view?usp=drive_link" TargetMode="External"/><Relationship Id="rId16" Type="http://schemas.openxmlformats.org/officeDocument/2006/relationships/image" Target="../media/image22.png"/><Relationship Id="rId19" Type="http://schemas.openxmlformats.org/officeDocument/2006/relationships/hyperlink" Target="https://drive.google.com/file/d/19p9QsNCxw-MODb3qSbLJn64MOsiFunk-/view?usp=drive_link" TargetMode="External"/><Relationship Id="rId18" Type="http://schemas.openxmlformats.org/officeDocument/2006/relationships/hyperlink" Target="https://drive.google.com/file/d/1mOHnZaeCh5sNFOkiejsf21m99B-35_zj/view?usp=drive_lin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slide" Target="/ppt/slides/slide13.xml"/><Relationship Id="rId9" Type="http://schemas.openxmlformats.org/officeDocument/2006/relationships/slide" Target="/ppt/slides/slide2.xml"/><Relationship Id="rId5" Type="http://schemas.openxmlformats.org/officeDocument/2006/relationships/image" Target="../media/image5.png"/><Relationship Id="rId6" Type="http://schemas.openxmlformats.org/officeDocument/2006/relationships/slide" Target="/ppt/slides/slide19.xml"/><Relationship Id="rId7" Type="http://schemas.openxmlformats.org/officeDocument/2006/relationships/slide" Target="/ppt/slides/slide11.xml"/><Relationship Id="rId8" Type="http://schemas.openxmlformats.org/officeDocument/2006/relationships/image" Target="../media/image4.png"/><Relationship Id="rId11" Type="http://schemas.openxmlformats.org/officeDocument/2006/relationships/slide" Target="/ppt/slides/slide3.xml"/><Relationship Id="rId10" Type="http://schemas.openxmlformats.org/officeDocument/2006/relationships/image" Target="../media/image1.png"/><Relationship Id="rId13" Type="http://schemas.openxmlformats.org/officeDocument/2006/relationships/hyperlink" Target="https://drive.google.com/file/d/13w5V1ROK7YROkxqcqrxuWB31oGvCyGF2/view?usp=drive_link" TargetMode="External"/><Relationship Id="rId12" Type="http://schemas.openxmlformats.org/officeDocument/2006/relationships/slide" Target="/ppt/slides/slide6.xml"/><Relationship Id="rId1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slide" Target="/ppt/slides/slide2.xml"/><Relationship Id="rId9" Type="http://schemas.openxmlformats.org/officeDocument/2006/relationships/slide" Target="/ppt/slides/slide6.xml"/><Relationship Id="rId5" Type="http://schemas.openxmlformats.org/officeDocument/2006/relationships/image" Target="../media/image5.png"/><Relationship Id="rId6" Type="http://schemas.openxmlformats.org/officeDocument/2006/relationships/slide" Target="/ppt/slides/slide11.xml"/><Relationship Id="rId7" Type="http://schemas.openxmlformats.org/officeDocument/2006/relationships/image" Target="../media/image1.png"/><Relationship Id="rId8" Type="http://schemas.openxmlformats.org/officeDocument/2006/relationships/slide" Target="/ppt/slides/slide3.xml"/><Relationship Id="rId11" Type="http://schemas.openxmlformats.org/officeDocument/2006/relationships/hyperlink" Target="https://drive.google.com/file/d/1g-TjCMDddwiBIBOd4Yy23tcGSYIaRbaD/view?usp=drive_link" TargetMode="External"/><Relationship Id="rId10" Type="http://schemas.openxmlformats.org/officeDocument/2006/relationships/image" Target="../media/image28.png"/><Relationship Id="rId13" Type="http://schemas.openxmlformats.org/officeDocument/2006/relationships/slide" Target="/ppt/slides/slide12.xml"/><Relationship Id="rId12" Type="http://schemas.openxmlformats.org/officeDocument/2006/relationships/image" Target="../media/image8.png"/><Relationship Id="rId15" Type="http://schemas.openxmlformats.org/officeDocument/2006/relationships/slide" Target="/ppt/slides/slide12.xml"/><Relationship Id="rId14" Type="http://schemas.openxmlformats.org/officeDocument/2006/relationships/slide" Target="/ppt/slides/slide12.xml"/><Relationship Id="rId17" Type="http://schemas.openxmlformats.org/officeDocument/2006/relationships/slide" Target="/ppt/slides/slide19.xml"/><Relationship Id="rId16" Type="http://schemas.openxmlformats.org/officeDocument/2006/relationships/slide" Target="/ppt/slid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slide" Target="/ppt/slides/slide19.xml"/><Relationship Id="rId4" Type="http://schemas.openxmlformats.org/officeDocument/2006/relationships/image" Target="../media/image5.png"/><Relationship Id="rId9" Type="http://schemas.openxmlformats.org/officeDocument/2006/relationships/slide" Target="/ppt/slides/slide3.xml"/><Relationship Id="rId5" Type="http://schemas.openxmlformats.org/officeDocument/2006/relationships/slide" Target="/ppt/slides/slide11.xml"/><Relationship Id="rId6" Type="http://schemas.openxmlformats.org/officeDocument/2006/relationships/image" Target="../media/image4.png"/><Relationship Id="rId7" Type="http://schemas.openxmlformats.org/officeDocument/2006/relationships/slide" Target="/ppt/slides/slide2.xml"/><Relationship Id="rId8" Type="http://schemas.openxmlformats.org/officeDocument/2006/relationships/image" Target="../media/image1.png"/><Relationship Id="rId11" Type="http://schemas.openxmlformats.org/officeDocument/2006/relationships/image" Target="../media/image26.png"/><Relationship Id="rId10" Type="http://schemas.openxmlformats.org/officeDocument/2006/relationships/slide" Target="/ppt/slides/slide6.xml"/><Relationship Id="rId13" Type="http://schemas.openxmlformats.org/officeDocument/2006/relationships/hyperlink" Target="https://drive.google.com/file/d/1cj8KJa_Ytino7J7qlin6WwAcMGVTGqYX/view?usp=drive_link" TargetMode="External"/><Relationship Id="rId12" Type="http://schemas.openxmlformats.org/officeDocument/2006/relationships/image" Target="../media/image27.png"/><Relationship Id="rId15" Type="http://schemas.openxmlformats.org/officeDocument/2006/relationships/hyperlink" Target="https://drive.google.com/file/d/1ukBUsUYzAHgYweAsz8bBG8AgWaP1JcLE/view?usp=drive_link" TargetMode="External"/><Relationship Id="rId14" Type="http://schemas.openxmlformats.org/officeDocument/2006/relationships/image" Target="../media/image8.png"/><Relationship Id="rId17" Type="http://schemas.openxmlformats.org/officeDocument/2006/relationships/slide" Target="/ppt/slides/slide12.xml"/><Relationship Id="rId16" Type="http://schemas.openxmlformats.org/officeDocument/2006/relationships/slide" Target="/ppt/slides/slide12.xml"/><Relationship Id="rId19" Type="http://schemas.openxmlformats.org/officeDocument/2006/relationships/slide" Target="/ppt/slides/slide12.xml"/><Relationship Id="rId18" Type="http://schemas.openxmlformats.org/officeDocument/2006/relationships/slide" Target="/ppt/slid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jpg"/><Relationship Id="rId4" Type="http://schemas.openxmlformats.org/officeDocument/2006/relationships/slide" Target="/ppt/slides/slide19.xml"/><Relationship Id="rId9"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slide" Target="/ppt/slides/slide11.xml"/><Relationship Id="rId7" Type="http://schemas.openxmlformats.org/officeDocument/2006/relationships/image" Target="../media/image4.png"/><Relationship Id="rId8" Type="http://schemas.openxmlformats.org/officeDocument/2006/relationships/slide" Target="/ppt/slides/slide2.xml"/><Relationship Id="rId11" Type="http://schemas.openxmlformats.org/officeDocument/2006/relationships/slide" Target="/ppt/slides/slide6.xml"/><Relationship Id="rId10" Type="http://schemas.openxmlformats.org/officeDocument/2006/relationships/slide" Target="/ppt/slides/slide3.xml"/><Relationship Id="rId13" Type="http://schemas.openxmlformats.org/officeDocument/2006/relationships/image" Target="../media/image8.png"/><Relationship Id="rId12" Type="http://schemas.openxmlformats.org/officeDocument/2006/relationships/hyperlink" Target="https://drive.google.com/file/d/1iaSWg0yALvGOSeLeDMuWAWORXdLzkHaK/view?usp=drive_link" TargetMode="External"/><Relationship Id="rId15" Type="http://schemas.openxmlformats.org/officeDocument/2006/relationships/slide" Target="/ppt/slides/slide12.xml"/><Relationship Id="rId14" Type="http://schemas.openxmlformats.org/officeDocument/2006/relationships/hyperlink" Target="https://drive.google.com/file/d/1q-ggEbTjpfIcUFZ7Bn1WKR5IJyWnEC-m/view?usp=drive_link" TargetMode="External"/><Relationship Id="rId17" Type="http://schemas.openxmlformats.org/officeDocument/2006/relationships/slide" Target="/ppt/slides/slide12.xml"/><Relationship Id="rId16" Type="http://schemas.openxmlformats.org/officeDocument/2006/relationships/slide" Target="/ppt/slides/slide12.xml"/><Relationship Id="rId18" Type="http://schemas.openxmlformats.org/officeDocument/2006/relationships/slide" Target="/ppt/slid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slide" Target="/ppt/slides/slide19.xml"/><Relationship Id="rId4" Type="http://schemas.openxmlformats.org/officeDocument/2006/relationships/image" Target="../media/image5.png"/><Relationship Id="rId9" Type="http://schemas.openxmlformats.org/officeDocument/2006/relationships/slide" Target="/ppt/slides/slide3.xml"/><Relationship Id="rId5" Type="http://schemas.openxmlformats.org/officeDocument/2006/relationships/slide" Target="/ppt/slides/slide11.xml"/><Relationship Id="rId6" Type="http://schemas.openxmlformats.org/officeDocument/2006/relationships/image" Target="../media/image4.png"/><Relationship Id="rId7" Type="http://schemas.openxmlformats.org/officeDocument/2006/relationships/slide" Target="/ppt/slides/slide2.xml"/><Relationship Id="rId8" Type="http://schemas.openxmlformats.org/officeDocument/2006/relationships/image" Target="../media/image1.png"/><Relationship Id="rId11" Type="http://schemas.openxmlformats.org/officeDocument/2006/relationships/image" Target="../media/image32.png"/><Relationship Id="rId10" Type="http://schemas.openxmlformats.org/officeDocument/2006/relationships/slide" Target="/ppt/slides/slide6.xml"/><Relationship Id="rId13" Type="http://schemas.openxmlformats.org/officeDocument/2006/relationships/hyperlink" Target="https://drive.google.com/file/d/1VSNY1gHrPBluz97OGnGtgzsAcZmvh68V/view?usp=drive_link" TargetMode="External"/><Relationship Id="rId12" Type="http://schemas.openxmlformats.org/officeDocument/2006/relationships/image" Target="../media/image29.png"/><Relationship Id="rId15" Type="http://schemas.openxmlformats.org/officeDocument/2006/relationships/hyperlink" Target="https://drive.google.com/file/d/1CywJCpVgXHnepGqz9qBptO-IcAjDnwKg/view?usp=drive_link" TargetMode="External"/><Relationship Id="rId14" Type="http://schemas.openxmlformats.org/officeDocument/2006/relationships/image" Target="../media/image8.png"/><Relationship Id="rId17" Type="http://schemas.openxmlformats.org/officeDocument/2006/relationships/slide" Target="/ppt/slides/slide12.xml"/><Relationship Id="rId16" Type="http://schemas.openxmlformats.org/officeDocument/2006/relationships/slide" Target="/ppt/slides/slide12.xml"/><Relationship Id="rId19" Type="http://schemas.openxmlformats.org/officeDocument/2006/relationships/slide" Target="/ppt/slides/slide12.xml"/><Relationship Id="rId18" Type="http://schemas.openxmlformats.org/officeDocument/2006/relationships/slide" Target="/ppt/slid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0.jpg"/><Relationship Id="rId4" Type="http://schemas.openxmlformats.org/officeDocument/2006/relationships/slide" Target="/ppt/slides/slide19.xml"/><Relationship Id="rId9"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slide" Target="/ppt/slides/slide11.xml"/><Relationship Id="rId7" Type="http://schemas.openxmlformats.org/officeDocument/2006/relationships/image" Target="../media/image4.png"/><Relationship Id="rId8" Type="http://schemas.openxmlformats.org/officeDocument/2006/relationships/slide" Target="/ppt/slides/slide2.xml"/><Relationship Id="rId11" Type="http://schemas.openxmlformats.org/officeDocument/2006/relationships/slide" Target="/ppt/slides/slide6.xml"/><Relationship Id="rId10" Type="http://schemas.openxmlformats.org/officeDocument/2006/relationships/slide" Target="/ppt/slides/slide3.xml"/><Relationship Id="rId13" Type="http://schemas.openxmlformats.org/officeDocument/2006/relationships/image" Target="../media/image8.png"/><Relationship Id="rId12" Type="http://schemas.openxmlformats.org/officeDocument/2006/relationships/hyperlink" Target="https://drive.google.com/file/d/16_6Gy2SgPQaqRpkZ9-E68BfYcrV_on8h/view?usp=drive_link" TargetMode="External"/><Relationship Id="rId15" Type="http://schemas.openxmlformats.org/officeDocument/2006/relationships/slide" Target="/ppt/slides/slide12.xml"/><Relationship Id="rId14" Type="http://schemas.openxmlformats.org/officeDocument/2006/relationships/slide" Target="/ppt/slides/slide12.xml"/><Relationship Id="rId17" Type="http://schemas.openxmlformats.org/officeDocument/2006/relationships/slide" Target="/ppt/slides/slide12.xml"/><Relationship Id="rId16" Type="http://schemas.openxmlformats.org/officeDocument/2006/relationships/slide" Target="/ppt/slid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slide" Target="/ppt/slides/slide19.xml"/><Relationship Id="rId4" Type="http://schemas.openxmlformats.org/officeDocument/2006/relationships/image" Target="../media/image5.png"/><Relationship Id="rId9" Type="http://schemas.openxmlformats.org/officeDocument/2006/relationships/slide" Target="/ppt/slides/slide3.xml"/><Relationship Id="rId5" Type="http://schemas.openxmlformats.org/officeDocument/2006/relationships/slide" Target="/ppt/slides/slide11.xml"/><Relationship Id="rId6" Type="http://schemas.openxmlformats.org/officeDocument/2006/relationships/image" Target="../media/image4.png"/><Relationship Id="rId7" Type="http://schemas.openxmlformats.org/officeDocument/2006/relationships/slide" Target="/ppt/slides/slide2.xml"/><Relationship Id="rId8" Type="http://schemas.openxmlformats.org/officeDocument/2006/relationships/image" Target="../media/image1.png"/><Relationship Id="rId11" Type="http://schemas.openxmlformats.org/officeDocument/2006/relationships/image" Target="../media/image33.png"/><Relationship Id="rId10" Type="http://schemas.openxmlformats.org/officeDocument/2006/relationships/slide" Target="/ppt/slides/slide6.xml"/><Relationship Id="rId13" Type="http://schemas.openxmlformats.org/officeDocument/2006/relationships/hyperlink" Target="https://drive.google.com/file/d/1VsfANCF_5DmWSP9sD1jXVOSjQbLiyvzJ/view?usp=drive_link" TargetMode="External"/><Relationship Id="rId12" Type="http://schemas.openxmlformats.org/officeDocument/2006/relationships/image" Target="../media/image35.png"/><Relationship Id="rId15" Type="http://schemas.openxmlformats.org/officeDocument/2006/relationships/hyperlink" Target="https://drive.google.com/file/d/1D9PzK1__Igs0AfzoTqPr975tIRSJosJK/view?usp=drive_link" TargetMode="External"/><Relationship Id="rId14" Type="http://schemas.openxmlformats.org/officeDocument/2006/relationships/image" Target="../media/image8.png"/><Relationship Id="rId17" Type="http://schemas.openxmlformats.org/officeDocument/2006/relationships/slide" Target="/ppt/slides/slide12.xml"/><Relationship Id="rId16" Type="http://schemas.openxmlformats.org/officeDocument/2006/relationships/slide" Target="/ppt/slides/slide12.xml"/><Relationship Id="rId19" Type="http://schemas.openxmlformats.org/officeDocument/2006/relationships/slide" Target="/ppt/slides/slide12.xml"/><Relationship Id="rId18" Type="http://schemas.openxmlformats.org/officeDocument/2006/relationships/slide" Target="/ppt/slid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slide" Target="/ppt/slides/slide3.xml"/><Relationship Id="rId5" Type="http://schemas.openxmlformats.org/officeDocument/2006/relationships/slide" Target="/ppt/slides/slide11.xml"/><Relationship Id="rId6" Type="http://schemas.openxmlformats.org/officeDocument/2006/relationships/image" Target="../media/image4.png"/><Relationship Id="rId7" Type="http://schemas.openxmlformats.org/officeDocument/2006/relationships/slide" Target="/ppt/slides/slide2.xml"/><Relationship Id="rId8" Type="http://schemas.openxmlformats.org/officeDocument/2006/relationships/image" Target="../media/image1.png"/><Relationship Id="rId20" Type="http://schemas.openxmlformats.org/officeDocument/2006/relationships/slide" Target="/ppt/slides/slide12.xml"/><Relationship Id="rId11" Type="http://schemas.openxmlformats.org/officeDocument/2006/relationships/hyperlink" Target="https://www.deepl.com" TargetMode="External"/><Relationship Id="rId10" Type="http://schemas.openxmlformats.org/officeDocument/2006/relationships/slide" Target="/ppt/slides/slide6.xml"/><Relationship Id="rId13" Type="http://schemas.openxmlformats.org/officeDocument/2006/relationships/hyperlink" Target="https://translate.google.com" TargetMode="External"/><Relationship Id="rId12" Type="http://schemas.openxmlformats.org/officeDocument/2006/relationships/hyperlink" Target="https://translate.google.com" TargetMode="External"/><Relationship Id="rId15" Type="http://schemas.openxmlformats.org/officeDocument/2006/relationships/hyperlink" Target="https://drive.google.com/file/d/10L1DtwNyS59aykBNwxM5HTLYLC6KDwFv/view?usp=drive_link" TargetMode="External"/><Relationship Id="rId14" Type="http://schemas.openxmlformats.org/officeDocument/2006/relationships/hyperlink" Target="https://chat.openai.com" TargetMode="External"/><Relationship Id="rId17" Type="http://schemas.openxmlformats.org/officeDocument/2006/relationships/slide" Target="/ppt/slides/slide12.xml"/><Relationship Id="rId16" Type="http://schemas.openxmlformats.org/officeDocument/2006/relationships/image" Target="../media/image8.png"/><Relationship Id="rId19" Type="http://schemas.openxmlformats.org/officeDocument/2006/relationships/slide" Target="/ppt/slides/slide12.xml"/><Relationship Id="rId18" Type="http://schemas.openxmlformats.org/officeDocument/2006/relationships/slide" Target="/ppt/slides/slide12.xml"/></Relationships>
</file>

<file path=ppt/slides/_rels/slide2.xml.rels><?xml version="1.0" encoding="UTF-8" standalone="yes"?><Relationships xmlns="http://schemas.openxmlformats.org/package/2006/relationships"><Relationship Id="rId20" Type="http://schemas.openxmlformats.org/officeDocument/2006/relationships/slide" Target="/ppt/slides/slide6.xml"/><Relationship Id="rId11" Type="http://schemas.openxmlformats.org/officeDocument/2006/relationships/slide" Target="/ppt/slides/slide9.xml"/><Relationship Id="rId22" Type="http://schemas.openxmlformats.org/officeDocument/2006/relationships/image" Target="../media/image2.png"/><Relationship Id="rId10" Type="http://schemas.openxmlformats.org/officeDocument/2006/relationships/slide" Target="/ppt/slides/slide8.xml"/><Relationship Id="rId21" Type="http://schemas.openxmlformats.org/officeDocument/2006/relationships/slide" Target="/ppt/slides/slide11.xml"/><Relationship Id="rId13" Type="http://schemas.openxmlformats.org/officeDocument/2006/relationships/slide" Target="/ppt/slides/slide12.xml"/><Relationship Id="rId12" Type="http://schemas.openxmlformats.org/officeDocument/2006/relationships/slide" Target="/ppt/slides/slide11.xm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7.xml"/><Relationship Id="rId15" Type="http://schemas.openxmlformats.org/officeDocument/2006/relationships/slide" Target="/ppt/slides/slide19.xml"/><Relationship Id="rId14" Type="http://schemas.openxmlformats.org/officeDocument/2006/relationships/slide" Target="/ppt/slides/slide13.xml"/><Relationship Id="rId17" Type="http://schemas.openxmlformats.org/officeDocument/2006/relationships/slide" Target="/ppt/slides/slide3.xml"/><Relationship Id="rId16" Type="http://schemas.openxmlformats.org/officeDocument/2006/relationships/image" Target="../media/image4.png"/><Relationship Id="rId5" Type="http://schemas.openxmlformats.org/officeDocument/2006/relationships/slide" Target="/ppt/slides/slide5.xml"/><Relationship Id="rId19" Type="http://schemas.openxmlformats.org/officeDocument/2006/relationships/image" Target="../media/image1.png"/><Relationship Id="rId6" Type="http://schemas.openxmlformats.org/officeDocument/2006/relationships/image" Target="../media/image5.png"/><Relationship Id="rId18" Type="http://schemas.openxmlformats.org/officeDocument/2006/relationships/slide" Target="/ppt/slides/slide2.xml"/><Relationship Id="rId7" Type="http://schemas.openxmlformats.org/officeDocument/2006/relationships/slide" Target="/ppt/slides/slide6.xml"/><Relationship Id="rId8" Type="http://schemas.openxmlformats.org/officeDocument/2006/relationships/slide" Target="/ppt/slides/slide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slide" Target="/ppt/slides/slide11.xml"/><Relationship Id="rId9" Type="http://schemas.openxmlformats.org/officeDocument/2006/relationships/image" Target="../media/image4.png"/><Relationship Id="rId5" Type="http://schemas.openxmlformats.org/officeDocument/2006/relationships/slide" Target="/ppt/slides/slide12.xml"/><Relationship Id="rId6" Type="http://schemas.openxmlformats.org/officeDocument/2006/relationships/slide" Target="/ppt/slides/slide12.xml"/><Relationship Id="rId7" Type="http://schemas.openxmlformats.org/officeDocument/2006/relationships/slide" Target="/ppt/slides/slide12.xml"/><Relationship Id="rId8" Type="http://schemas.openxmlformats.org/officeDocument/2006/relationships/slide" Target="/ppt/slides/slide12.xml"/><Relationship Id="rId11" Type="http://schemas.openxmlformats.org/officeDocument/2006/relationships/image" Target="../media/image1.png"/><Relationship Id="rId10" Type="http://schemas.openxmlformats.org/officeDocument/2006/relationships/slide" Target="/ppt/slides/slide2.xml"/><Relationship Id="rId13" Type="http://schemas.openxmlformats.org/officeDocument/2006/relationships/slide" Target="/ppt/slides/slide6.xml"/><Relationship Id="rId12" Type="http://schemas.openxmlformats.org/officeDocument/2006/relationships/slide" Target="/ppt/slides/slide3.xml"/><Relationship Id="rId1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hyperlink" Target="https://creativecommons.org/licenses/by-sa/4.0/" TargetMode="External"/><Relationship Id="rId5" Type="http://schemas.openxmlformats.org/officeDocument/2006/relationships/image" Target="../media/image31.png"/><Relationship Id="rId6" Type="http://schemas.openxmlformats.org/officeDocument/2006/relationships/image" Target="../media/image25.png"/></Relationships>
</file>

<file path=ppt/slides/_rels/slide3.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7.png"/><Relationship Id="rId13" Type="http://schemas.openxmlformats.org/officeDocument/2006/relationships/slide" Target="/ppt/slides/slide2.xml"/><Relationship Id="rId12" Type="http://schemas.openxmlformats.org/officeDocument/2006/relationships/slide" Target="/ppt/slides/slide2.xm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slide" Target="/ppt/slides/slide5.xml"/><Relationship Id="rId4" Type="http://schemas.openxmlformats.org/officeDocument/2006/relationships/slide" Target="/ppt/slides/slide5.xml"/><Relationship Id="rId9" Type="http://schemas.openxmlformats.org/officeDocument/2006/relationships/slide" Target="/ppt/slides/slide4.xml"/><Relationship Id="rId15" Type="http://schemas.openxmlformats.org/officeDocument/2006/relationships/image" Target="../media/image1.png"/><Relationship Id="rId14" Type="http://schemas.openxmlformats.org/officeDocument/2006/relationships/slide" Target="/ppt/slides/slide3.xml"/><Relationship Id="rId17" Type="http://schemas.openxmlformats.org/officeDocument/2006/relationships/slide" Target="/ppt/slides/slide6.xml"/><Relationship Id="rId16" Type="http://schemas.openxmlformats.org/officeDocument/2006/relationships/image" Target="../media/image4.png"/><Relationship Id="rId5" Type="http://schemas.openxmlformats.org/officeDocument/2006/relationships/slide" Target="/ppt/slides/slide5.xml"/><Relationship Id="rId6" Type="http://schemas.openxmlformats.org/officeDocument/2006/relationships/image" Target="../media/image5.png"/><Relationship Id="rId18" Type="http://schemas.openxmlformats.org/officeDocument/2006/relationships/slide" Target="/ppt/slides/slide11.xml"/><Relationship Id="rId7" Type="http://schemas.openxmlformats.org/officeDocument/2006/relationships/slide" Target="/ppt/slides/slide4.xml"/><Relationship Id="rId8" Type="http://schemas.openxmlformats.org/officeDocument/2006/relationships/slide" Target="/ppt/slides/slide4.xml"/></Relationships>
</file>

<file path=ppt/slides/_rels/slide4.xml.rels><?xml version="1.0" encoding="UTF-8" standalone="yes"?><Relationships xmlns="http://schemas.openxmlformats.org/package/2006/relationships"><Relationship Id="rId20" Type="http://schemas.openxmlformats.org/officeDocument/2006/relationships/slide" Target="/ppt/slides/slide6.xml"/><Relationship Id="rId11" Type="http://schemas.openxmlformats.org/officeDocument/2006/relationships/image" Target="../media/image17.png"/><Relationship Id="rId10" Type="http://schemas.openxmlformats.org/officeDocument/2006/relationships/image" Target="../media/image16.png"/><Relationship Id="rId21" Type="http://schemas.openxmlformats.org/officeDocument/2006/relationships/slide" Target="/ppt/slides/slide11.xml"/><Relationship Id="rId13" Type="http://schemas.openxmlformats.org/officeDocument/2006/relationships/slide" Target="/ppt/slides/slide6.xml"/><Relationship Id="rId12"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slide" Target="/ppt/slides/slide5.xml"/><Relationship Id="rId4" Type="http://schemas.openxmlformats.org/officeDocument/2006/relationships/slide" Target="/ppt/slides/slide5.xml"/><Relationship Id="rId9" Type="http://schemas.openxmlformats.org/officeDocument/2006/relationships/slide" Target="/ppt/slides/slide3.xml"/><Relationship Id="rId15" Type="http://schemas.openxmlformats.org/officeDocument/2006/relationships/slide" Target="/ppt/slides/slide2.xml"/><Relationship Id="rId14" Type="http://schemas.openxmlformats.org/officeDocument/2006/relationships/slide" Target="/ppt/slides/slide11.xml"/><Relationship Id="rId17" Type="http://schemas.openxmlformats.org/officeDocument/2006/relationships/image" Target="../media/image1.png"/><Relationship Id="rId16" Type="http://schemas.openxmlformats.org/officeDocument/2006/relationships/slide" Target="/ppt/slides/slide4.xml"/><Relationship Id="rId5" Type="http://schemas.openxmlformats.org/officeDocument/2006/relationships/slide" Target="/ppt/slides/slide5.xml"/><Relationship Id="rId19" Type="http://schemas.openxmlformats.org/officeDocument/2006/relationships/slide" Target="/ppt/slides/slide2.xml"/><Relationship Id="rId6" Type="http://schemas.openxmlformats.org/officeDocument/2006/relationships/image" Target="../media/image5.png"/><Relationship Id="rId18" Type="http://schemas.openxmlformats.org/officeDocument/2006/relationships/image" Target="../media/image4.png"/><Relationship Id="rId7" Type="http://schemas.openxmlformats.org/officeDocument/2006/relationships/slide" Target="/ppt/slides/slide3.xml"/><Relationship Id="rId8" Type="http://schemas.openxmlformats.org/officeDocument/2006/relationships/slide" Target="/ppt/slides/slide3.xml"/></Relationships>
</file>

<file path=ppt/slides/_rels/slide5.xml.rels><?xml version="1.0" encoding="UTF-8" standalone="yes"?><Relationships xmlns="http://schemas.openxmlformats.org/package/2006/relationships"><Relationship Id="rId11" Type="http://schemas.openxmlformats.org/officeDocument/2006/relationships/slide" Target="/ppt/slides/slide2.xml"/><Relationship Id="rId10" Type="http://schemas.openxmlformats.org/officeDocument/2006/relationships/image" Target="../media/image18.png"/><Relationship Id="rId13" Type="http://schemas.openxmlformats.org/officeDocument/2006/relationships/slide" Target="/ppt/slides/slide5.xml"/><Relationship Id="rId12" Type="http://schemas.openxmlformats.org/officeDocument/2006/relationships/slide" Target="/ppt/slides/slide2.xml"/><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slide" Target="/ppt/slides/slide3.xml"/><Relationship Id="rId4" Type="http://schemas.openxmlformats.org/officeDocument/2006/relationships/slide" Target="/ppt/slides/slide3.xml"/><Relationship Id="rId9" Type="http://schemas.openxmlformats.org/officeDocument/2006/relationships/slide" Target="/ppt/slides/slide4.xml"/><Relationship Id="rId15" Type="http://schemas.openxmlformats.org/officeDocument/2006/relationships/image" Target="../media/image4.png"/><Relationship Id="rId14" Type="http://schemas.openxmlformats.org/officeDocument/2006/relationships/image" Target="../media/image1.png"/><Relationship Id="rId17" Type="http://schemas.openxmlformats.org/officeDocument/2006/relationships/slide" Target="/ppt/slides/slide11.xml"/><Relationship Id="rId16" Type="http://schemas.openxmlformats.org/officeDocument/2006/relationships/slide" Target="/ppt/slides/slide6.xml"/><Relationship Id="rId5" Type="http://schemas.openxmlformats.org/officeDocument/2006/relationships/slide" Target="/ppt/slides/slide3.xml"/><Relationship Id="rId6" Type="http://schemas.openxmlformats.org/officeDocument/2006/relationships/image" Target="../media/image5.png"/><Relationship Id="rId7" Type="http://schemas.openxmlformats.org/officeDocument/2006/relationships/slide" Target="/ppt/slides/slide4.xml"/><Relationship Id="rId8" Type="http://schemas.openxmlformats.org/officeDocument/2006/relationships/slide" Target="/ppt/slides/slide4.xml"/></Relationships>
</file>

<file path=ppt/slides/_rels/slide6.xml.rels><?xml version="1.0" encoding="UTF-8" standalone="yes"?><Relationships xmlns="http://schemas.openxmlformats.org/package/2006/relationships"><Relationship Id="rId40" Type="http://schemas.openxmlformats.org/officeDocument/2006/relationships/hyperlink" Target="https://www.eco-bits.eu/cs/access2-topic-cz/?topic=topic-6" TargetMode="External"/><Relationship Id="rId42" Type="http://schemas.openxmlformats.org/officeDocument/2006/relationships/hyperlink" Target="https://www.eco-bits.eu/cs/access2-topic-cz/?topic=topic-10" TargetMode="External"/><Relationship Id="rId41" Type="http://schemas.openxmlformats.org/officeDocument/2006/relationships/hyperlink" Target="https://www.eco-bits.eu/access2-topic/?topic=topic-1" TargetMode="External"/><Relationship Id="rId44" Type="http://schemas.openxmlformats.org/officeDocument/2006/relationships/hyperlink" Target="https://www.eco-bits.eu/cs/access2-topic-cz/?topic=topic-4" TargetMode="External"/><Relationship Id="rId43" Type="http://schemas.openxmlformats.org/officeDocument/2006/relationships/image" Target="../media/image24.png"/><Relationship Id="rId46" Type="http://schemas.openxmlformats.org/officeDocument/2006/relationships/hyperlink" Target="https://www.eco-bits.eu/access2-topic/?topic=topic-2" TargetMode="External"/><Relationship Id="rId45" Type="http://schemas.openxmlformats.org/officeDocument/2006/relationships/hyperlink" Target="https://www.eco-bits.eu/cs/access2-topic-cz/?topic=topic-9"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slide" Target="/ppt/slides/slide2.xml"/><Relationship Id="rId4" Type="http://schemas.openxmlformats.org/officeDocument/2006/relationships/slide" Target="/ppt/slides/slide2.xml"/><Relationship Id="rId9" Type="http://schemas.openxmlformats.org/officeDocument/2006/relationships/slide" Target="/ppt/slides/slide8.xml"/><Relationship Id="rId48" Type="http://schemas.openxmlformats.org/officeDocument/2006/relationships/hyperlink" Target="https://www.eco-bits.eu/access2-topic/?topic=topic-5" TargetMode="External"/><Relationship Id="rId47" Type="http://schemas.openxmlformats.org/officeDocument/2006/relationships/hyperlink" Target="https://www.eco-bits.eu/access2-topic/?topic=topic-4" TargetMode="External"/><Relationship Id="rId49" Type="http://schemas.openxmlformats.org/officeDocument/2006/relationships/hyperlink" Target="https://www.eco-bits.eu/access2-topic/?topic=topic-6" TargetMode="External"/><Relationship Id="rId5" Type="http://schemas.openxmlformats.org/officeDocument/2006/relationships/slide" Target="/ppt/slides/slide11.xml"/><Relationship Id="rId6" Type="http://schemas.openxmlformats.org/officeDocument/2006/relationships/image" Target="../media/image1.png"/><Relationship Id="rId7" Type="http://schemas.openxmlformats.org/officeDocument/2006/relationships/slide" Target="/ppt/slides/slide3.xml"/><Relationship Id="rId8" Type="http://schemas.openxmlformats.org/officeDocument/2006/relationships/slide" Target="/ppt/slides/slide8.xml"/><Relationship Id="rId31" Type="http://schemas.openxmlformats.org/officeDocument/2006/relationships/hyperlink" Target="https://www.eco-bits.eu/access2-topic/?topic=topic-9" TargetMode="External"/><Relationship Id="rId30" Type="http://schemas.openxmlformats.org/officeDocument/2006/relationships/hyperlink" Target="https://www.eco-bits.eu/access2-topic/?topic=topic-8" TargetMode="External"/><Relationship Id="rId33" Type="http://schemas.openxmlformats.org/officeDocument/2006/relationships/hyperlink" Target="https://www.eco-bits.eu/cs/access2-topic-cz/?topic=topic-1" TargetMode="External"/><Relationship Id="rId32" Type="http://schemas.openxmlformats.org/officeDocument/2006/relationships/hyperlink" Target="https://www.eco-bits.eu/access2-topic/?topic=topic-10" TargetMode="External"/><Relationship Id="rId35" Type="http://schemas.openxmlformats.org/officeDocument/2006/relationships/hyperlink" Target="https://www.eco-bits.eu/cs/access2-topic-cz/?topic=topic-2" TargetMode="External"/><Relationship Id="rId34" Type="http://schemas.openxmlformats.org/officeDocument/2006/relationships/image" Target="../media/image21.png"/><Relationship Id="rId37" Type="http://schemas.openxmlformats.org/officeDocument/2006/relationships/hyperlink" Target="https://www.eco-bits.eu/cs/access2-topic-cz/?topic=topic-5" TargetMode="External"/><Relationship Id="rId36" Type="http://schemas.openxmlformats.org/officeDocument/2006/relationships/hyperlink" Target="https://www.eco-bits.eu/cs/access2-topic-cz/?topic=topic-3" TargetMode="External"/><Relationship Id="rId39" Type="http://schemas.openxmlformats.org/officeDocument/2006/relationships/hyperlink" Target="https://www.eco-bits.eu/cs/access2-topic-cz/?topic=topic-8" TargetMode="External"/><Relationship Id="rId38" Type="http://schemas.openxmlformats.org/officeDocument/2006/relationships/hyperlink" Target="https://www.eco-bits.eu/cs/access2-topic-cz/?topic=topic-7" TargetMode="External"/><Relationship Id="rId20" Type="http://schemas.openxmlformats.org/officeDocument/2006/relationships/hyperlink" Target="https://www.eco-bits.eu/access2-topic/?topic=topic-8" TargetMode="External"/><Relationship Id="rId22" Type="http://schemas.openxmlformats.org/officeDocument/2006/relationships/hyperlink" Target="https://www.eco-bits.eu/access2-topic/?topic=topic-10" TargetMode="External"/><Relationship Id="rId21" Type="http://schemas.openxmlformats.org/officeDocument/2006/relationships/hyperlink" Target="https://www.eco-bits.eu/access2-topic/?topic=topic-9" TargetMode="External"/><Relationship Id="rId24" Type="http://schemas.openxmlformats.org/officeDocument/2006/relationships/hyperlink" Target="https://www.eco-bits.eu/access2-topic/?topic=topic-1" TargetMode="External"/><Relationship Id="rId23" Type="http://schemas.openxmlformats.org/officeDocument/2006/relationships/hyperlink" Target="https://www.eco-bits.eu/access2-topic/?topic=topic-6" TargetMode="External"/><Relationship Id="rId26" Type="http://schemas.openxmlformats.org/officeDocument/2006/relationships/hyperlink" Target="https://www.eco-bits.eu/access2-topic/?topic=topic-3" TargetMode="External"/><Relationship Id="rId25" Type="http://schemas.openxmlformats.org/officeDocument/2006/relationships/hyperlink" Target="https://www.eco-bits.eu/access2-topic/?topic=topic-2" TargetMode="External"/><Relationship Id="rId28" Type="http://schemas.openxmlformats.org/officeDocument/2006/relationships/hyperlink" Target="https://www.eco-bits.eu/access2-topic/?topic=topic-5" TargetMode="External"/><Relationship Id="rId27" Type="http://schemas.openxmlformats.org/officeDocument/2006/relationships/hyperlink" Target="https://www.eco-bits.eu/access2-topic/?topic=topic-4" TargetMode="External"/><Relationship Id="rId29" Type="http://schemas.openxmlformats.org/officeDocument/2006/relationships/hyperlink" Target="https://www.eco-bits.eu/access2-topic/?topic=topic-6" TargetMode="External"/><Relationship Id="rId51" Type="http://schemas.openxmlformats.org/officeDocument/2006/relationships/hyperlink" Target="https://www.eco-bits.eu/access2-topic/?topic=topic-8" TargetMode="External"/><Relationship Id="rId50" Type="http://schemas.openxmlformats.org/officeDocument/2006/relationships/hyperlink" Target="https://www.eco-bits.eu/access2-topic/?topic=topic-7" TargetMode="External"/><Relationship Id="rId53" Type="http://schemas.openxmlformats.org/officeDocument/2006/relationships/hyperlink" Target="https://www.eco-bits.eu/access2-topic/?topic=topic-10" TargetMode="External"/><Relationship Id="rId52" Type="http://schemas.openxmlformats.org/officeDocument/2006/relationships/hyperlink" Target="https://www.eco-bits.eu/access2-topic/?topic=topic-9" TargetMode="External"/><Relationship Id="rId11" Type="http://schemas.openxmlformats.org/officeDocument/2006/relationships/slide" Target="/ppt/slides/slide9.xml"/><Relationship Id="rId10" Type="http://schemas.openxmlformats.org/officeDocument/2006/relationships/image" Target="../media/image5.png"/><Relationship Id="rId13" Type="http://schemas.openxmlformats.org/officeDocument/2006/relationships/slide" Target="/ppt/slides/slide7.xml"/><Relationship Id="rId12" Type="http://schemas.openxmlformats.org/officeDocument/2006/relationships/slide" Target="/ppt/slides/slide9.xml"/><Relationship Id="rId15" Type="http://schemas.openxmlformats.org/officeDocument/2006/relationships/hyperlink" Target="https://www.eco-bits.eu/access2-topic/?topic=topic-1" TargetMode="External"/><Relationship Id="rId14" Type="http://schemas.openxmlformats.org/officeDocument/2006/relationships/image" Target="../media/image4.png"/><Relationship Id="rId17" Type="http://schemas.openxmlformats.org/officeDocument/2006/relationships/hyperlink" Target="https://www.eco-bits.eu/access2-topic/?topic=topic-3" TargetMode="External"/><Relationship Id="rId16" Type="http://schemas.openxmlformats.org/officeDocument/2006/relationships/hyperlink" Target="https://www.eco-bits.eu/access2-topic/?topic=topic-2" TargetMode="External"/><Relationship Id="rId19" Type="http://schemas.openxmlformats.org/officeDocument/2006/relationships/hyperlink" Target="https://www.eco-bits.eu/access2-topic/?topic=topic-7" TargetMode="External"/><Relationship Id="rId18" Type="http://schemas.openxmlformats.org/officeDocument/2006/relationships/hyperlink" Target="https://www.eco-bits.eu/access2-topic/?topic=topic-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slide" Target="/ppt/slides/slide6.xml"/><Relationship Id="rId4" Type="http://schemas.openxmlformats.org/officeDocument/2006/relationships/image" Target="../media/image5.png"/><Relationship Id="rId9" Type="http://schemas.openxmlformats.org/officeDocument/2006/relationships/slide" Target="/ppt/slides/slide9.xml"/><Relationship Id="rId5" Type="http://schemas.openxmlformats.org/officeDocument/2006/relationships/slide" Target="/ppt/slides/slide6.xml"/><Relationship Id="rId6" Type="http://schemas.openxmlformats.org/officeDocument/2006/relationships/slide" Target="/ppt/slides/slide8.xml"/><Relationship Id="rId7" Type="http://schemas.openxmlformats.org/officeDocument/2006/relationships/slide" Target="/ppt/slides/slide8.xml"/><Relationship Id="rId8" Type="http://schemas.openxmlformats.org/officeDocument/2006/relationships/slide" Target="/ppt/slides/slide9.xml"/><Relationship Id="rId11" Type="http://schemas.openxmlformats.org/officeDocument/2006/relationships/image" Target="../media/image8.png"/><Relationship Id="rId10" Type="http://schemas.openxmlformats.org/officeDocument/2006/relationships/hyperlink" Target="https://drive.google.com/file/d/1wRlxfoTGHxZnAFTCsYzgSSgp7uGW6jfF/view?usp=drive_link" TargetMode="External"/><Relationship Id="rId13" Type="http://schemas.openxmlformats.org/officeDocument/2006/relationships/slide" Target="/ppt/slides/slide2.xml"/><Relationship Id="rId12" Type="http://schemas.openxmlformats.org/officeDocument/2006/relationships/slide" Target="/ppt/slides/slide2.xml"/><Relationship Id="rId15" Type="http://schemas.openxmlformats.org/officeDocument/2006/relationships/image" Target="../media/image1.png"/><Relationship Id="rId14" Type="http://schemas.openxmlformats.org/officeDocument/2006/relationships/slide" Target="/ppt/slides/slide11.xml"/><Relationship Id="rId17" Type="http://schemas.openxmlformats.org/officeDocument/2006/relationships/image" Target="../media/image4.png"/><Relationship Id="rId16" Type="http://schemas.openxmlformats.org/officeDocument/2006/relationships/slide" Target="/ppt/slid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slide" Target="/ppt/slides/slide6.xml"/><Relationship Id="rId4" Type="http://schemas.openxmlformats.org/officeDocument/2006/relationships/image" Target="../media/image5.png"/><Relationship Id="rId9" Type="http://schemas.openxmlformats.org/officeDocument/2006/relationships/slide" Target="/ppt/slides/slide9.xml"/><Relationship Id="rId5" Type="http://schemas.openxmlformats.org/officeDocument/2006/relationships/slide" Target="/ppt/slides/slide6.xml"/><Relationship Id="rId6" Type="http://schemas.openxmlformats.org/officeDocument/2006/relationships/slide" Target="/ppt/slides/slide7.xml"/><Relationship Id="rId7" Type="http://schemas.openxmlformats.org/officeDocument/2006/relationships/slide" Target="/ppt/slides/slide7.xml"/><Relationship Id="rId8" Type="http://schemas.openxmlformats.org/officeDocument/2006/relationships/slide" Target="/ppt/slides/slide9.xml"/><Relationship Id="rId11" Type="http://schemas.openxmlformats.org/officeDocument/2006/relationships/image" Target="../media/image8.png"/><Relationship Id="rId10" Type="http://schemas.openxmlformats.org/officeDocument/2006/relationships/hyperlink" Target="https://drive.google.com/file/d/1Oh9nJrLznvd0fPugddW9tbUPgfpFE9II/view?usp=drive_link" TargetMode="External"/><Relationship Id="rId13" Type="http://schemas.openxmlformats.org/officeDocument/2006/relationships/slide" Target="/ppt/slides/slide2.xml"/><Relationship Id="rId12" Type="http://schemas.openxmlformats.org/officeDocument/2006/relationships/image" Target="../media/image9.png"/><Relationship Id="rId15" Type="http://schemas.openxmlformats.org/officeDocument/2006/relationships/slide" Target="/ppt/slides/slide11.xml"/><Relationship Id="rId14" Type="http://schemas.openxmlformats.org/officeDocument/2006/relationships/slide" Target="/ppt/slides/slide2.xml"/><Relationship Id="rId17" Type="http://schemas.openxmlformats.org/officeDocument/2006/relationships/slide" Target="/ppt/slides/slide3.xml"/><Relationship Id="rId16" Type="http://schemas.openxmlformats.org/officeDocument/2006/relationships/image" Target="../media/image1.png"/><Relationship Id="rId18"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slide" Target="/ppt/slides/slide6.xml"/><Relationship Id="rId4" Type="http://schemas.openxmlformats.org/officeDocument/2006/relationships/image" Target="../media/image5.png"/><Relationship Id="rId9" Type="http://schemas.openxmlformats.org/officeDocument/2006/relationships/slide" Target="/ppt/slides/slide8.xml"/><Relationship Id="rId5" Type="http://schemas.openxmlformats.org/officeDocument/2006/relationships/slide" Target="/ppt/slides/slide6.xml"/><Relationship Id="rId6" Type="http://schemas.openxmlformats.org/officeDocument/2006/relationships/slide" Target="/ppt/slides/slide7.xml"/><Relationship Id="rId7" Type="http://schemas.openxmlformats.org/officeDocument/2006/relationships/slide" Target="/ppt/slides/slide7.xml"/><Relationship Id="rId8" Type="http://schemas.openxmlformats.org/officeDocument/2006/relationships/slide" Target="/ppt/slides/slide8.xml"/><Relationship Id="rId11" Type="http://schemas.openxmlformats.org/officeDocument/2006/relationships/slide" Target="/ppt/slides/slide2.xml"/><Relationship Id="rId10" Type="http://schemas.openxmlformats.org/officeDocument/2006/relationships/image" Target="../media/image10.png"/><Relationship Id="rId13" Type="http://schemas.openxmlformats.org/officeDocument/2006/relationships/slide" Target="/ppt/slides/slide11.xml"/><Relationship Id="rId12" Type="http://schemas.openxmlformats.org/officeDocument/2006/relationships/slide" Target="/ppt/slides/slide2.xml"/><Relationship Id="rId15" Type="http://schemas.openxmlformats.org/officeDocument/2006/relationships/slide" Target="/ppt/slides/slide3.xml"/><Relationship Id="rId14" Type="http://schemas.openxmlformats.org/officeDocument/2006/relationships/image" Target="../media/image1.png"/><Relationship Id="rId1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815E"/>
        </a:solidFill>
      </p:bgPr>
    </p:bg>
    <p:spTree>
      <p:nvGrpSpPr>
        <p:cNvPr id="83" name="Shape 83"/>
        <p:cNvGrpSpPr/>
        <p:nvPr/>
      </p:nvGrpSpPr>
      <p:grpSpPr>
        <a:xfrm>
          <a:off x="0" y="0"/>
          <a:ext cx="0" cy="0"/>
          <a:chOff x="0" y="0"/>
          <a:chExt cx="0" cy="0"/>
        </a:xfrm>
      </p:grpSpPr>
      <p:pic>
        <p:nvPicPr>
          <p:cNvPr id="84" name="Google Shape;84;p13" title="Screenshot 2025-10-29 at 15.03.58.png"/>
          <p:cNvPicPr preferRelativeResize="0"/>
          <p:nvPr/>
        </p:nvPicPr>
        <p:blipFill>
          <a:blip r:embed="rId3">
            <a:alphaModFix/>
          </a:blip>
          <a:stretch>
            <a:fillRect/>
          </a:stretch>
        </p:blipFill>
        <p:spPr>
          <a:xfrm>
            <a:off x="11832425" y="26"/>
            <a:ext cx="6490375" cy="10286974"/>
          </a:xfrm>
          <a:prstGeom prst="rect">
            <a:avLst/>
          </a:prstGeom>
          <a:noFill/>
          <a:ln>
            <a:noFill/>
          </a:ln>
        </p:spPr>
      </p:pic>
      <p:sp>
        <p:nvSpPr>
          <p:cNvPr id="85" name="Google Shape;85;p13"/>
          <p:cNvSpPr/>
          <p:nvPr/>
        </p:nvSpPr>
        <p:spPr>
          <a:xfrm>
            <a:off x="16138783" y="-48646"/>
            <a:ext cx="1166332" cy="1459482"/>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16138783" y="-126113"/>
            <a:ext cx="1166156" cy="1364717"/>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7" name="Google Shape;87;p13"/>
          <p:cNvSpPr/>
          <p:nvPr/>
        </p:nvSpPr>
        <p:spPr>
          <a:xfrm>
            <a:off x="16096723" y="-314239"/>
            <a:ext cx="1386547" cy="1707841"/>
          </a:xfrm>
          <a:custGeom>
            <a:rect b="b" l="l" r="r" t="t"/>
            <a:pathLst>
              <a:path extrusionOk="0" h="2732545" w="2498282">
                <a:moveTo>
                  <a:pt x="0" y="0"/>
                </a:moveTo>
                <a:lnTo>
                  <a:pt x="2498282" y="0"/>
                </a:lnTo>
                <a:lnTo>
                  <a:pt x="2498282" y="2732545"/>
                </a:lnTo>
                <a:lnTo>
                  <a:pt x="0" y="2732545"/>
                </a:lnTo>
                <a:lnTo>
                  <a:pt x="0" y="0"/>
                </a:lnTo>
                <a:close/>
              </a:path>
            </a:pathLst>
          </a:custGeom>
          <a:blipFill rotWithShape="1">
            <a:blip r:embed="rId4">
              <a:alphaModFix/>
            </a:blip>
            <a:stretch>
              <a:fillRect b="-236213" l="-269126" r="0" t="-1248"/>
            </a:stretch>
          </a:blipFill>
          <a:ln>
            <a:noFill/>
          </a:ln>
        </p:spPr>
      </p:sp>
      <p:grpSp>
        <p:nvGrpSpPr>
          <p:cNvPr id="88" name="Google Shape;88;p13"/>
          <p:cNvGrpSpPr/>
          <p:nvPr/>
        </p:nvGrpSpPr>
        <p:grpSpPr>
          <a:xfrm>
            <a:off x="42150" y="2406275"/>
            <a:ext cx="11384700" cy="4710303"/>
            <a:chOff x="42150" y="1755353"/>
            <a:chExt cx="11384700" cy="4710303"/>
          </a:xfrm>
        </p:grpSpPr>
        <p:sp>
          <p:nvSpPr>
            <p:cNvPr id="89" name="Google Shape;89;p13"/>
            <p:cNvSpPr txBox="1"/>
            <p:nvPr/>
          </p:nvSpPr>
          <p:spPr>
            <a:xfrm>
              <a:off x="42150" y="1755353"/>
              <a:ext cx="11384700" cy="3797100"/>
            </a:xfrm>
            <a:prstGeom prst="rect">
              <a:avLst/>
            </a:prstGeom>
            <a:noFill/>
            <a:ln>
              <a:noFill/>
            </a:ln>
          </p:spPr>
          <p:txBody>
            <a:bodyPr anchorCtr="0" anchor="t" bIns="0" lIns="0" spcFirstLastPara="1" rIns="0" wrap="square" tIns="0">
              <a:spAutoFit/>
            </a:bodyPr>
            <a:lstStyle/>
            <a:p>
              <a:pPr indent="0" lvl="0" marL="0" marR="0" rtl="0" algn="ctr">
                <a:lnSpc>
                  <a:spcPct val="95999"/>
                </a:lnSpc>
                <a:spcBef>
                  <a:spcPts val="0"/>
                </a:spcBef>
                <a:spcAft>
                  <a:spcPts val="0"/>
                </a:spcAft>
                <a:buNone/>
              </a:pPr>
              <a:r>
                <a:rPr lang="en-US" sz="6424">
                  <a:solidFill>
                    <a:srgbClr val="FFFFFF"/>
                  </a:solidFill>
                  <a:latin typeface="Poppins ExtraBold"/>
                  <a:ea typeface="Poppins ExtraBold"/>
                  <a:cs typeface="Poppins ExtraBold"/>
                  <a:sym typeface="Poppins ExtraBold"/>
                </a:rPr>
                <a:t>VÝUKA KRITICKÉHO MYŠLENÍ </a:t>
              </a:r>
              <a:endParaRPr sz="6424">
                <a:solidFill>
                  <a:srgbClr val="FFFFFF"/>
                </a:solidFill>
                <a:latin typeface="Poppins ExtraBold"/>
                <a:ea typeface="Poppins ExtraBold"/>
                <a:cs typeface="Poppins ExtraBold"/>
                <a:sym typeface="Poppins ExtraBold"/>
              </a:endParaRPr>
            </a:p>
            <a:p>
              <a:pPr indent="0" lvl="0" marL="0" marR="0" rtl="0" algn="ctr">
                <a:lnSpc>
                  <a:spcPct val="95999"/>
                </a:lnSpc>
                <a:spcBef>
                  <a:spcPts val="0"/>
                </a:spcBef>
                <a:spcAft>
                  <a:spcPts val="0"/>
                </a:spcAft>
                <a:buNone/>
              </a:pPr>
              <a:r>
                <a:rPr lang="en-US" sz="6424">
                  <a:solidFill>
                    <a:srgbClr val="FFFFFF"/>
                  </a:solidFill>
                  <a:latin typeface="Poppins ExtraBold"/>
                  <a:ea typeface="Poppins ExtraBold"/>
                  <a:cs typeface="Poppins ExtraBold"/>
                  <a:sym typeface="Poppins ExtraBold"/>
                </a:rPr>
                <a:t>V ENVIRONMENTÁLNÍCH TÉMATECH</a:t>
              </a:r>
              <a:endParaRPr sz="100">
                <a:solidFill>
                  <a:srgbClr val="FFFFFF"/>
                </a:solidFill>
                <a:latin typeface="Poppins ExtraBold"/>
                <a:ea typeface="Poppins ExtraBold"/>
                <a:cs typeface="Poppins ExtraBold"/>
                <a:sym typeface="Poppins ExtraBold"/>
              </a:endParaRPr>
            </a:p>
          </p:txBody>
        </p:sp>
        <p:sp>
          <p:nvSpPr>
            <p:cNvPr id="90" name="Google Shape;90;p13"/>
            <p:cNvSpPr txBox="1"/>
            <p:nvPr/>
          </p:nvSpPr>
          <p:spPr>
            <a:xfrm>
              <a:off x="2240948" y="5768756"/>
              <a:ext cx="7122900" cy="696900"/>
            </a:xfrm>
            <a:prstGeom prst="rect">
              <a:avLst/>
            </a:prstGeom>
            <a:noFill/>
            <a:ln>
              <a:noFill/>
            </a:ln>
          </p:spPr>
          <p:txBody>
            <a:bodyPr anchorCtr="0" anchor="t" bIns="0" lIns="0" spcFirstLastPara="1" rIns="0" wrap="square" tIns="0">
              <a:spAutoFit/>
            </a:bodyPr>
            <a:lstStyle/>
            <a:p>
              <a:pPr indent="0" lvl="0" marL="0" marR="0" rtl="0" algn="ctr">
                <a:lnSpc>
                  <a:spcPct val="95993"/>
                </a:lnSpc>
                <a:spcBef>
                  <a:spcPts val="0"/>
                </a:spcBef>
                <a:spcAft>
                  <a:spcPts val="0"/>
                </a:spcAft>
                <a:buNone/>
              </a:pPr>
              <a:r>
                <a:rPr b="1" i="1" lang="en-US" sz="4717">
                  <a:solidFill>
                    <a:srgbClr val="FFFFFF"/>
                  </a:solidFill>
                  <a:latin typeface="Poppins"/>
                  <a:ea typeface="Poppins"/>
                  <a:cs typeface="Poppins"/>
                  <a:sym typeface="Poppins"/>
                </a:rPr>
                <a:t>POMOCÍ MIKROLEKCÍ</a:t>
              </a:r>
              <a:endParaRPr b="1" i="1" sz="1000">
                <a:solidFill>
                  <a:srgbClr val="FFFFFF"/>
                </a:solidFill>
                <a:latin typeface="Poppins"/>
                <a:ea typeface="Poppins"/>
                <a:cs typeface="Poppins"/>
                <a:sym typeface="Poppins"/>
              </a:endParaRPr>
            </a:p>
          </p:txBody>
        </p:sp>
      </p:grpSp>
      <p:sp>
        <p:nvSpPr>
          <p:cNvPr id="91" name="Google Shape;91;p13">
            <a:hlinkClick action="ppaction://hlinkshowjump?jump=nextslide"/>
          </p:cNvPr>
          <p:cNvSpPr txBox="1"/>
          <p:nvPr/>
        </p:nvSpPr>
        <p:spPr>
          <a:xfrm>
            <a:off x="2878051" y="7708004"/>
            <a:ext cx="3387900" cy="192000"/>
          </a:xfrm>
          <a:prstGeom prst="rect">
            <a:avLst/>
          </a:prstGeom>
          <a:noFill/>
          <a:ln>
            <a:noFill/>
          </a:ln>
        </p:spPr>
        <p:txBody>
          <a:bodyPr anchorCtr="0" anchor="t" bIns="0" lIns="0" spcFirstLastPara="1" rIns="0" wrap="square" tIns="0">
            <a:spAutoFit/>
          </a:bodyPr>
          <a:lstStyle/>
          <a:p>
            <a:pPr indent="0" lvl="0" marL="0" marR="0" rtl="0" algn="ctr">
              <a:lnSpc>
                <a:spcPct val="96000"/>
              </a:lnSpc>
              <a:spcBef>
                <a:spcPts val="0"/>
              </a:spcBef>
              <a:spcAft>
                <a:spcPts val="0"/>
              </a:spcAft>
              <a:buNone/>
            </a:pPr>
            <a:r>
              <a:t/>
            </a:r>
            <a:endParaRPr sz="1300">
              <a:latin typeface="Poppins"/>
              <a:ea typeface="Poppins"/>
              <a:cs typeface="Poppins"/>
              <a:sym typeface="Poppins"/>
            </a:endParaRPr>
          </a:p>
        </p:txBody>
      </p:sp>
      <p:grpSp>
        <p:nvGrpSpPr>
          <p:cNvPr id="92" name="Google Shape;92;p13"/>
          <p:cNvGrpSpPr/>
          <p:nvPr/>
        </p:nvGrpSpPr>
        <p:grpSpPr>
          <a:xfrm>
            <a:off x="557905" y="322026"/>
            <a:ext cx="4014089" cy="1562100"/>
            <a:chOff x="5105400" y="7867650"/>
            <a:chExt cx="4014089" cy="1562100"/>
          </a:xfrm>
        </p:grpSpPr>
        <p:sp>
          <p:nvSpPr>
            <p:cNvPr id="93" name="Google Shape;93;p13"/>
            <p:cNvSpPr/>
            <p:nvPr/>
          </p:nvSpPr>
          <p:spPr>
            <a:xfrm>
              <a:off x="5105400" y="7867650"/>
              <a:ext cx="1600200" cy="15621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4" name="Google Shape;94;p13"/>
            <p:cNvSpPr/>
            <p:nvPr/>
          </p:nvSpPr>
          <p:spPr>
            <a:xfrm>
              <a:off x="6319150" y="7867650"/>
              <a:ext cx="1600200" cy="15621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5" name="Google Shape;95;p13"/>
            <p:cNvSpPr/>
            <p:nvPr/>
          </p:nvSpPr>
          <p:spPr>
            <a:xfrm>
              <a:off x="7519289" y="7867650"/>
              <a:ext cx="1600200" cy="15621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sp>
        <p:nvSpPr>
          <p:cNvPr id="96" name="Google Shape;96;p13">
            <a:hlinkClick action="ppaction://hlinksldjump" r:id="rId5"/>
          </p:cNvPr>
          <p:cNvSpPr/>
          <p:nvPr/>
        </p:nvSpPr>
        <p:spPr>
          <a:xfrm>
            <a:off x="7304725" y="8930721"/>
            <a:ext cx="3781500" cy="849000"/>
          </a:xfrm>
          <a:prstGeom prst="roundRect">
            <a:avLst>
              <a:gd fmla="val 16667" name="adj"/>
            </a:avLst>
          </a:prstGeom>
          <a:solidFill>
            <a:srgbClr val="D2E7CA"/>
          </a:solidFill>
          <a:ln>
            <a:noFill/>
          </a:ln>
        </p:spPr>
        <p:txBody>
          <a:bodyPr anchorCtr="0" anchor="ctr" bIns="138700" lIns="138700" spcFirstLastPara="1" rIns="138700" wrap="square" tIns="138700">
            <a:noAutofit/>
          </a:bodyPr>
          <a:lstStyle/>
          <a:p>
            <a:pPr indent="0" lvl="0" marL="0" rtl="0" algn="ctr">
              <a:spcBef>
                <a:spcPts val="0"/>
              </a:spcBef>
              <a:spcAft>
                <a:spcPts val="0"/>
              </a:spcAft>
              <a:buNone/>
            </a:pPr>
            <a:r>
              <a:t/>
            </a:r>
            <a:endParaRPr sz="2124">
              <a:latin typeface="Calibri"/>
              <a:ea typeface="Calibri"/>
              <a:cs typeface="Calibri"/>
              <a:sym typeface="Calibri"/>
            </a:endParaRPr>
          </a:p>
        </p:txBody>
      </p:sp>
      <p:sp>
        <p:nvSpPr>
          <p:cNvPr id="97" name="Google Shape;97;p13">
            <a:hlinkClick action="ppaction://hlinkshowjump?jump=nextslide"/>
          </p:cNvPr>
          <p:cNvSpPr txBox="1"/>
          <p:nvPr/>
        </p:nvSpPr>
        <p:spPr>
          <a:xfrm>
            <a:off x="8192931" y="9111755"/>
            <a:ext cx="2607900" cy="4638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Clr>
                <a:srgbClr val="000000"/>
              </a:buClr>
              <a:buFont typeface="Arial"/>
              <a:buNone/>
            </a:pPr>
            <a:r>
              <a:rPr i="1" lang="en-US" sz="3138">
                <a:solidFill>
                  <a:srgbClr val="386B34"/>
                </a:solidFill>
                <a:uFill>
                  <a:noFill/>
                </a:uFill>
                <a:latin typeface="Poppins"/>
                <a:ea typeface="Poppins"/>
                <a:cs typeface="Poppins"/>
                <a:sym typeface="Poppins"/>
                <a:hlinkClick action="ppaction://hlinkshowjump?jump=nextslide">
                  <a:extLst>
                    <a:ext uri="{A12FA001-AC4F-418D-AE19-62706E023703}">
                      <ahyp:hlinkClr val="tx"/>
                    </a:ext>
                  </a:extLst>
                </a:hlinkClick>
              </a:rPr>
              <a:t>Začněte zde</a:t>
            </a:r>
            <a:endParaRPr i="1" sz="3138">
              <a:solidFill>
                <a:srgbClr val="386B34"/>
              </a:solidFill>
              <a:latin typeface="Poppins"/>
              <a:ea typeface="Poppins"/>
              <a:cs typeface="Poppins"/>
              <a:sym typeface="Poppins"/>
            </a:endParaRPr>
          </a:p>
        </p:txBody>
      </p:sp>
      <p:pic>
        <p:nvPicPr>
          <p:cNvPr id="98" name="Google Shape;98;p13" title="Roxy's Baby Shower Invitation (1).png">
            <a:hlinkClick action="ppaction://hlinkshowjump?jump=nextslide"/>
          </p:cNvPr>
          <p:cNvPicPr preferRelativeResize="0"/>
          <p:nvPr/>
        </p:nvPicPr>
        <p:blipFill rotWithShape="1">
          <a:blip r:embed="rId6">
            <a:alphaModFix/>
          </a:blip>
          <a:srcRect b="34895" l="23934" r="27517" t="34617"/>
          <a:stretch/>
        </p:blipFill>
        <p:spPr>
          <a:xfrm flipH="1" rot="2696726">
            <a:off x="7300890" y="9022091"/>
            <a:ext cx="872256" cy="7988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2"/>
          <p:cNvSpPr/>
          <p:nvPr/>
        </p:nvSpPr>
        <p:spPr>
          <a:xfrm>
            <a:off x="0" y="1893101"/>
            <a:ext cx="18288000" cy="945600"/>
          </a:xfrm>
          <a:prstGeom prst="rect">
            <a:avLst/>
          </a:prstGeom>
          <a:solidFill>
            <a:srgbClr val="D2E7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00" name="Google Shape;500;p22"/>
          <p:cNvSpPr txBox="1"/>
          <p:nvPr/>
        </p:nvSpPr>
        <p:spPr>
          <a:xfrm>
            <a:off x="156073" y="1990542"/>
            <a:ext cx="18140700" cy="7503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5077">
                <a:solidFill>
                  <a:srgbClr val="255F1F"/>
                </a:solidFill>
                <a:latin typeface="Poppins ExtraBold"/>
                <a:ea typeface="Poppins ExtraBold"/>
                <a:cs typeface="Poppins ExtraBold"/>
                <a:sym typeface="Poppins ExtraBold"/>
              </a:rPr>
              <a:t>Microcertifikace</a:t>
            </a:r>
            <a:endParaRPr i="1" sz="5077">
              <a:solidFill>
                <a:srgbClr val="255F1F"/>
              </a:solidFill>
              <a:latin typeface="Poppins ExtraBold"/>
              <a:ea typeface="Poppins ExtraBold"/>
              <a:cs typeface="Poppins ExtraBold"/>
              <a:sym typeface="Poppins ExtraBold"/>
            </a:endParaRPr>
          </a:p>
        </p:txBody>
      </p:sp>
      <p:sp>
        <p:nvSpPr>
          <p:cNvPr id="501" name="Google Shape;501;p22"/>
          <p:cNvSpPr txBox="1"/>
          <p:nvPr/>
        </p:nvSpPr>
        <p:spPr>
          <a:xfrm>
            <a:off x="582925" y="3320975"/>
            <a:ext cx="7856700" cy="6945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rPr b="1" lang="en-US" sz="4700">
                <a:solidFill>
                  <a:srgbClr val="215D1B"/>
                </a:solidFill>
                <a:latin typeface="Poppins"/>
                <a:ea typeface="Poppins"/>
                <a:cs typeface="Poppins"/>
                <a:sym typeface="Poppins"/>
              </a:rPr>
              <a:t>Odznaky a jejich úrovně</a:t>
            </a:r>
            <a:endParaRPr b="1">
              <a:solidFill>
                <a:srgbClr val="215D1B"/>
              </a:solidFill>
              <a:latin typeface="Poppins"/>
              <a:ea typeface="Poppins"/>
              <a:cs typeface="Poppins"/>
              <a:sym typeface="Poppins"/>
            </a:endParaRPr>
          </a:p>
        </p:txBody>
      </p:sp>
      <p:sp>
        <p:nvSpPr>
          <p:cNvPr id="502" name="Google Shape;502;p22"/>
          <p:cNvSpPr txBox="1"/>
          <p:nvPr/>
        </p:nvSpPr>
        <p:spPr>
          <a:xfrm>
            <a:off x="582925" y="4195147"/>
            <a:ext cx="6441900" cy="3693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rPr lang="en-US" sz="2400">
                <a:solidFill>
                  <a:srgbClr val="215D1B"/>
                </a:solidFill>
                <a:latin typeface="Poppins SemiBold"/>
                <a:ea typeface="Poppins SemiBold"/>
                <a:cs typeface="Poppins SemiBold"/>
                <a:sym typeface="Poppins SemiBold"/>
              </a:rPr>
              <a:t>Krok za krokem k získání odznaků</a:t>
            </a:r>
            <a:endParaRPr sz="1500">
              <a:solidFill>
                <a:srgbClr val="215D1B"/>
              </a:solidFill>
              <a:latin typeface="Poppins SemiBold"/>
              <a:ea typeface="Poppins SemiBold"/>
              <a:cs typeface="Poppins SemiBold"/>
              <a:sym typeface="Poppins SemiBold"/>
            </a:endParaRPr>
          </a:p>
        </p:txBody>
      </p:sp>
      <p:sp>
        <p:nvSpPr>
          <p:cNvPr id="503" name="Google Shape;503;p22"/>
          <p:cNvSpPr txBox="1"/>
          <p:nvPr/>
        </p:nvSpPr>
        <p:spPr>
          <a:xfrm>
            <a:off x="582925" y="5038350"/>
            <a:ext cx="13704600" cy="4413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200"/>
              </a:spcBef>
              <a:spcAft>
                <a:spcPts val="0"/>
              </a:spcAft>
              <a:buClr>
                <a:schemeClr val="dk1"/>
              </a:buClr>
              <a:buSzPts val="1100"/>
              <a:buFont typeface="Arial"/>
              <a:buNone/>
            </a:pPr>
            <a:r>
              <a:rPr lang="en-US" sz="1900">
                <a:solidFill>
                  <a:srgbClr val="529700"/>
                </a:solidFill>
                <a:latin typeface="Poppins"/>
                <a:ea typeface="Poppins"/>
                <a:cs typeface="Poppins"/>
                <a:sym typeface="Poppins"/>
              </a:rPr>
              <a:t>V mikrocertifikačním systému projektu ACCESS 2 představuje každá úroveň odznaku milník v plnění kvízů navázaných na hlavní témata:</a:t>
            </a:r>
            <a:endParaRPr sz="1900">
              <a:solidFill>
                <a:srgbClr val="529700"/>
              </a:solidFill>
              <a:latin typeface="Poppins"/>
              <a:ea typeface="Poppins"/>
              <a:cs typeface="Poppins"/>
              <a:sym typeface="Poppins"/>
            </a:endParaRPr>
          </a:p>
          <a:p>
            <a:pPr indent="-349250" lvl="0" marL="457200" rtl="0" algn="l">
              <a:lnSpc>
                <a:spcPct val="115000"/>
              </a:lnSpc>
              <a:spcBef>
                <a:spcPts val="1200"/>
              </a:spcBef>
              <a:spcAft>
                <a:spcPts val="0"/>
              </a:spcAft>
              <a:buClr>
                <a:srgbClr val="529700"/>
              </a:buClr>
              <a:buSzPts val="1900"/>
              <a:buChar char="●"/>
            </a:pPr>
            <a:r>
              <a:rPr b="1" lang="en-US" sz="1900">
                <a:solidFill>
                  <a:srgbClr val="529700"/>
                </a:solidFill>
                <a:latin typeface="Poppins"/>
                <a:ea typeface="Poppins"/>
                <a:cs typeface="Poppins"/>
                <a:sym typeface="Poppins"/>
              </a:rPr>
              <a:t>Bronzový odznak</a:t>
            </a:r>
            <a:r>
              <a:rPr lang="en-US" sz="1900">
                <a:solidFill>
                  <a:srgbClr val="529700"/>
                </a:solidFill>
                <a:latin typeface="Poppins"/>
                <a:ea typeface="Poppins"/>
                <a:cs typeface="Poppins"/>
                <a:sym typeface="Poppins"/>
              </a:rPr>
              <a:t> → žák získá po úspěšném absolvování libovolných </a:t>
            </a:r>
            <a:r>
              <a:rPr b="1" lang="en-US" sz="1900">
                <a:solidFill>
                  <a:srgbClr val="529700"/>
                </a:solidFill>
                <a:latin typeface="Poppins"/>
                <a:ea typeface="Poppins"/>
                <a:cs typeface="Poppins"/>
                <a:sym typeface="Poppins"/>
              </a:rPr>
              <a:t>3</a:t>
            </a:r>
            <a:r>
              <a:rPr lang="en-US" sz="1900">
                <a:solidFill>
                  <a:srgbClr val="529700"/>
                </a:solidFill>
                <a:latin typeface="Poppins"/>
                <a:ea typeface="Poppins"/>
                <a:cs typeface="Poppins"/>
                <a:sym typeface="Poppins"/>
              </a:rPr>
              <a:t> závěrečných kvízů</a:t>
            </a:r>
            <a:br>
              <a:rPr lang="en-US" sz="1900">
                <a:solidFill>
                  <a:srgbClr val="529700"/>
                </a:solidFill>
                <a:latin typeface="Poppins"/>
                <a:ea typeface="Poppins"/>
                <a:cs typeface="Poppins"/>
                <a:sym typeface="Poppins"/>
              </a:rPr>
            </a:br>
            <a:endParaRPr sz="1900">
              <a:solidFill>
                <a:srgbClr val="529700"/>
              </a:solidFill>
              <a:latin typeface="Poppins"/>
              <a:ea typeface="Poppins"/>
              <a:cs typeface="Poppins"/>
              <a:sym typeface="Poppins"/>
            </a:endParaRPr>
          </a:p>
          <a:p>
            <a:pPr indent="-349250" lvl="0" marL="457200" rtl="0" algn="l">
              <a:lnSpc>
                <a:spcPct val="115000"/>
              </a:lnSpc>
              <a:spcBef>
                <a:spcPts val="0"/>
              </a:spcBef>
              <a:spcAft>
                <a:spcPts val="0"/>
              </a:spcAft>
              <a:buClr>
                <a:srgbClr val="529700"/>
              </a:buClr>
              <a:buSzPts val="1900"/>
              <a:buChar char="●"/>
            </a:pPr>
            <a:r>
              <a:rPr b="1" lang="en-US" sz="1900">
                <a:solidFill>
                  <a:srgbClr val="529700"/>
                </a:solidFill>
                <a:latin typeface="Poppins"/>
                <a:ea typeface="Poppins"/>
                <a:cs typeface="Poppins"/>
                <a:sym typeface="Poppins"/>
              </a:rPr>
              <a:t>Stříbrný odznak</a:t>
            </a:r>
            <a:r>
              <a:rPr lang="en-US" sz="1900">
                <a:solidFill>
                  <a:srgbClr val="529700"/>
                </a:solidFill>
                <a:latin typeface="Poppins"/>
                <a:ea typeface="Poppins"/>
                <a:cs typeface="Poppins"/>
                <a:sym typeface="Poppins"/>
              </a:rPr>
              <a:t> → žák získá po úspěšném absolvování libovolných </a:t>
            </a:r>
            <a:r>
              <a:rPr b="1" lang="en-US" sz="1900">
                <a:solidFill>
                  <a:srgbClr val="529700"/>
                </a:solidFill>
                <a:latin typeface="Poppins"/>
                <a:ea typeface="Poppins"/>
                <a:cs typeface="Poppins"/>
                <a:sym typeface="Poppins"/>
              </a:rPr>
              <a:t>6</a:t>
            </a:r>
            <a:r>
              <a:rPr lang="en-US" sz="1900">
                <a:solidFill>
                  <a:srgbClr val="529700"/>
                </a:solidFill>
                <a:latin typeface="Poppins"/>
                <a:ea typeface="Poppins"/>
                <a:cs typeface="Poppins"/>
                <a:sym typeface="Poppins"/>
              </a:rPr>
              <a:t> závěrečných kvízů</a:t>
            </a:r>
            <a:br>
              <a:rPr lang="en-US" sz="1900">
                <a:solidFill>
                  <a:srgbClr val="529700"/>
                </a:solidFill>
                <a:latin typeface="Poppins"/>
                <a:ea typeface="Poppins"/>
                <a:cs typeface="Poppins"/>
                <a:sym typeface="Poppins"/>
              </a:rPr>
            </a:br>
            <a:endParaRPr sz="1900">
              <a:solidFill>
                <a:srgbClr val="529700"/>
              </a:solidFill>
              <a:latin typeface="Poppins"/>
              <a:ea typeface="Poppins"/>
              <a:cs typeface="Poppins"/>
              <a:sym typeface="Poppins"/>
            </a:endParaRPr>
          </a:p>
          <a:p>
            <a:pPr indent="-349250" lvl="0" marL="457200" rtl="0" algn="l">
              <a:lnSpc>
                <a:spcPct val="115000"/>
              </a:lnSpc>
              <a:spcBef>
                <a:spcPts val="0"/>
              </a:spcBef>
              <a:spcAft>
                <a:spcPts val="0"/>
              </a:spcAft>
              <a:buClr>
                <a:srgbClr val="529700"/>
              </a:buClr>
              <a:buSzPts val="1900"/>
              <a:buChar char="●"/>
            </a:pPr>
            <a:r>
              <a:rPr b="1" lang="en-US" sz="1900">
                <a:solidFill>
                  <a:srgbClr val="529700"/>
                </a:solidFill>
                <a:latin typeface="Poppins"/>
                <a:ea typeface="Poppins"/>
                <a:cs typeface="Poppins"/>
                <a:sym typeface="Poppins"/>
              </a:rPr>
              <a:t>Zlatý odznak</a:t>
            </a:r>
            <a:r>
              <a:rPr lang="en-US" sz="1900">
                <a:solidFill>
                  <a:srgbClr val="529700"/>
                </a:solidFill>
                <a:latin typeface="Poppins"/>
                <a:ea typeface="Poppins"/>
                <a:cs typeface="Poppins"/>
                <a:sym typeface="Poppins"/>
              </a:rPr>
              <a:t> → žák získá po úspěšném absolvování všech </a:t>
            </a:r>
            <a:r>
              <a:rPr b="1" lang="en-US" sz="1900">
                <a:solidFill>
                  <a:srgbClr val="529700"/>
                </a:solidFill>
                <a:latin typeface="Poppins"/>
                <a:ea typeface="Poppins"/>
                <a:cs typeface="Poppins"/>
                <a:sym typeface="Poppins"/>
              </a:rPr>
              <a:t>10</a:t>
            </a:r>
            <a:r>
              <a:rPr lang="en-US" sz="1900">
                <a:solidFill>
                  <a:srgbClr val="529700"/>
                </a:solidFill>
                <a:latin typeface="Poppins"/>
                <a:ea typeface="Poppins"/>
                <a:cs typeface="Poppins"/>
                <a:sym typeface="Poppins"/>
              </a:rPr>
              <a:t> závěrečných kvízů</a:t>
            </a:r>
            <a:br>
              <a:rPr lang="en-US" sz="1900">
                <a:solidFill>
                  <a:srgbClr val="529700"/>
                </a:solidFill>
                <a:latin typeface="Poppins"/>
                <a:ea typeface="Poppins"/>
                <a:cs typeface="Poppins"/>
                <a:sym typeface="Poppins"/>
              </a:rPr>
            </a:br>
            <a:endParaRPr sz="1900">
              <a:solidFill>
                <a:srgbClr val="529700"/>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100"/>
              <a:buFont typeface="Arial"/>
              <a:buNone/>
            </a:pPr>
            <a:r>
              <a:rPr lang="en-US" sz="1900">
                <a:solidFill>
                  <a:srgbClr val="529700"/>
                </a:solidFill>
                <a:latin typeface="Poppins"/>
                <a:ea typeface="Poppins"/>
                <a:cs typeface="Poppins"/>
                <a:sym typeface="Poppins"/>
              </a:rPr>
              <a:t>Každý odznak je vydáván jako digitální </a:t>
            </a:r>
            <a:r>
              <a:rPr b="1" lang="en-US" sz="1900">
                <a:solidFill>
                  <a:srgbClr val="529700"/>
                </a:solidFill>
                <a:latin typeface="Poppins"/>
                <a:ea typeface="Poppins"/>
                <a:cs typeface="Poppins"/>
                <a:sym typeface="Poppins"/>
              </a:rPr>
              <a:t>Open Badge</a:t>
            </a:r>
            <a:r>
              <a:rPr lang="en-US" sz="1900">
                <a:solidFill>
                  <a:srgbClr val="529700"/>
                </a:solidFill>
                <a:latin typeface="Poppins"/>
                <a:ea typeface="Poppins"/>
                <a:cs typeface="Poppins"/>
                <a:sym typeface="Poppins"/>
              </a:rPr>
              <a:t> a obsahuje ověřitelné informace o získaných znalostech a dovednostech. Žáci si odznaky budou moci ukládat, sdílet a zobrazovat, což posiluje transparentnost i uznání jejich studijních výsledků.</a:t>
            </a:r>
            <a:endParaRPr sz="1900">
              <a:solidFill>
                <a:srgbClr val="529700"/>
              </a:solidFill>
              <a:latin typeface="Poppins"/>
              <a:ea typeface="Poppins"/>
              <a:cs typeface="Poppins"/>
              <a:sym typeface="Poppins"/>
            </a:endParaRPr>
          </a:p>
          <a:p>
            <a:pPr indent="0" lvl="0" marL="0" rtl="0" algn="just">
              <a:lnSpc>
                <a:spcPct val="150000"/>
              </a:lnSpc>
              <a:spcBef>
                <a:spcPts val="1200"/>
              </a:spcBef>
              <a:spcAft>
                <a:spcPts val="1200"/>
              </a:spcAft>
              <a:buNone/>
            </a:pPr>
            <a:r>
              <a:t/>
            </a:r>
            <a:endParaRPr sz="2000">
              <a:solidFill>
                <a:srgbClr val="529800"/>
              </a:solidFill>
              <a:latin typeface="Poppins"/>
              <a:ea typeface="Poppins"/>
              <a:cs typeface="Poppins"/>
              <a:sym typeface="Poppins"/>
            </a:endParaRPr>
          </a:p>
        </p:txBody>
      </p:sp>
      <p:grpSp>
        <p:nvGrpSpPr>
          <p:cNvPr id="504" name="Google Shape;504;p22"/>
          <p:cNvGrpSpPr/>
          <p:nvPr/>
        </p:nvGrpSpPr>
        <p:grpSpPr>
          <a:xfrm>
            <a:off x="5865127" y="1242496"/>
            <a:ext cx="6557746" cy="687928"/>
            <a:chOff x="5865127" y="1242496"/>
            <a:chExt cx="6557746" cy="687928"/>
          </a:xfrm>
        </p:grpSpPr>
        <p:sp>
          <p:nvSpPr>
            <p:cNvPr id="505" name="Google Shape;505;p22">
              <a:hlinkClick action="ppaction://hlinksldjump" r:id="rId3"/>
            </p:cNvPr>
            <p:cNvSpPr/>
            <p:nvPr/>
          </p:nvSpPr>
          <p:spPr>
            <a:xfrm>
              <a:off x="5865127" y="1346300"/>
              <a:ext cx="20277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506" name="Google Shape;506;p22" title="Roxy's Baby Shower Invitation (1).png"/>
            <p:cNvPicPr preferRelativeResize="0"/>
            <p:nvPr/>
          </p:nvPicPr>
          <p:blipFill rotWithShape="1">
            <a:blip r:embed="rId4">
              <a:alphaModFix/>
            </a:blip>
            <a:srcRect b="34895" l="23934" r="27517" t="34617"/>
            <a:stretch/>
          </p:blipFill>
          <p:spPr>
            <a:xfrm rot="-2696825">
              <a:off x="7417220" y="1369880"/>
              <a:ext cx="467585" cy="428221"/>
            </a:xfrm>
            <a:prstGeom prst="rect">
              <a:avLst/>
            </a:prstGeom>
            <a:noFill/>
            <a:ln>
              <a:noFill/>
            </a:ln>
          </p:spPr>
        </p:pic>
        <p:sp>
          <p:nvSpPr>
            <p:cNvPr id="507" name="Google Shape;507;p22"/>
            <p:cNvSpPr txBox="1"/>
            <p:nvPr/>
          </p:nvSpPr>
          <p:spPr>
            <a:xfrm>
              <a:off x="6116036" y="1410534"/>
              <a:ext cx="1564800" cy="3546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5">
                    <a:extLst>
                      <a:ext uri="{A12FA001-AC4F-418D-AE19-62706E023703}">
                        <ahyp:hlinkClr val="tx"/>
                      </a:ext>
                    </a:extLst>
                  </a:hlinkClick>
                </a:rPr>
                <a:t>Všechna témata a klíčová sdělení</a:t>
              </a:r>
              <a:endParaRPr i="1" sz="1200">
                <a:solidFill>
                  <a:srgbClr val="205D1C"/>
                </a:solidFill>
                <a:latin typeface="Poppins"/>
                <a:ea typeface="Poppins"/>
                <a:cs typeface="Poppins"/>
                <a:sym typeface="Poppins"/>
              </a:endParaRPr>
            </a:p>
          </p:txBody>
        </p:sp>
        <p:sp>
          <p:nvSpPr>
            <p:cNvPr id="508" name="Google Shape;508;p22">
              <a:hlinkClick action="ppaction://hlinksldjump" r:id="rId6"/>
            </p:cNvPr>
            <p:cNvSpPr/>
            <p:nvPr/>
          </p:nvSpPr>
          <p:spPr>
            <a:xfrm>
              <a:off x="8107597" y="1346300"/>
              <a:ext cx="20277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509" name="Google Shape;509;p22" title="Roxy's Baby Shower Invitation (1).png"/>
            <p:cNvPicPr preferRelativeResize="0"/>
            <p:nvPr/>
          </p:nvPicPr>
          <p:blipFill rotWithShape="1">
            <a:blip r:embed="rId4">
              <a:alphaModFix/>
            </a:blip>
            <a:srcRect b="34895" l="23934" r="27517" t="34617"/>
            <a:stretch/>
          </p:blipFill>
          <p:spPr>
            <a:xfrm rot="-2696825">
              <a:off x="9659691" y="1369880"/>
              <a:ext cx="467585" cy="428221"/>
            </a:xfrm>
            <a:prstGeom prst="rect">
              <a:avLst/>
            </a:prstGeom>
            <a:noFill/>
            <a:ln>
              <a:noFill/>
            </a:ln>
          </p:spPr>
        </p:pic>
        <p:sp>
          <p:nvSpPr>
            <p:cNvPr id="510" name="Google Shape;510;p22"/>
            <p:cNvSpPr txBox="1"/>
            <p:nvPr/>
          </p:nvSpPr>
          <p:spPr>
            <a:xfrm>
              <a:off x="8222851" y="1436232"/>
              <a:ext cx="1585200" cy="3546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7">
                    <a:extLst>
                      <a:ext uri="{A12FA001-AC4F-418D-AE19-62706E023703}">
                        <ahyp:hlinkClr val="tx"/>
                      </a:ext>
                    </a:extLst>
                  </a:hlinkClick>
                </a:rPr>
                <a:t>Úvod ke kritickému myšlení ve výuce</a:t>
              </a:r>
              <a:endParaRPr i="1" sz="1200">
                <a:solidFill>
                  <a:srgbClr val="205D1C"/>
                </a:solidFill>
                <a:latin typeface="Poppins"/>
                <a:ea typeface="Poppins"/>
                <a:cs typeface="Poppins"/>
                <a:sym typeface="Poppins"/>
              </a:endParaRPr>
            </a:p>
          </p:txBody>
        </p:sp>
        <p:sp>
          <p:nvSpPr>
            <p:cNvPr id="511" name="Google Shape;511;p22">
              <a:hlinkClick action="ppaction://hlinksldjump" r:id="rId8"/>
            </p:cNvPr>
            <p:cNvSpPr/>
            <p:nvPr/>
          </p:nvSpPr>
          <p:spPr>
            <a:xfrm>
              <a:off x="10350068" y="1357916"/>
              <a:ext cx="20277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solidFill>
                  <a:srgbClr val="D2E7CA"/>
                </a:solidFill>
                <a:latin typeface="Calibri"/>
                <a:ea typeface="Calibri"/>
                <a:cs typeface="Calibri"/>
                <a:sym typeface="Calibri"/>
              </a:endParaRPr>
            </a:p>
          </p:txBody>
        </p:sp>
        <p:pic>
          <p:nvPicPr>
            <p:cNvPr id="512" name="Google Shape;512;p22" title="Roxy's Baby Shower Invitation (1).png"/>
            <p:cNvPicPr preferRelativeResize="0"/>
            <p:nvPr/>
          </p:nvPicPr>
          <p:blipFill rotWithShape="1">
            <a:blip r:embed="rId4">
              <a:alphaModFix/>
            </a:blip>
            <a:srcRect b="34895" l="23934" r="27517" t="34617"/>
            <a:stretch/>
          </p:blipFill>
          <p:spPr>
            <a:xfrm rot="-2696825">
              <a:off x="11902161" y="1369880"/>
              <a:ext cx="467585" cy="428221"/>
            </a:xfrm>
            <a:prstGeom prst="rect">
              <a:avLst/>
            </a:prstGeom>
            <a:noFill/>
            <a:ln>
              <a:noFill/>
            </a:ln>
          </p:spPr>
        </p:pic>
        <p:sp>
          <p:nvSpPr>
            <p:cNvPr id="513" name="Google Shape;513;p22"/>
            <p:cNvSpPr txBox="1"/>
            <p:nvPr/>
          </p:nvSpPr>
          <p:spPr>
            <a:xfrm>
              <a:off x="10423128" y="1427924"/>
              <a:ext cx="1585200" cy="5025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9">
                    <a:extLst>
                      <a:ext uri="{A12FA001-AC4F-418D-AE19-62706E023703}">
                        <ahyp:hlinkClr val="tx"/>
                      </a:ext>
                    </a:extLst>
                  </a:hlinkClick>
                </a:rPr>
                <a:t>Tři způsoby využití mikrolekcí</a:t>
              </a:r>
              <a:endParaRPr i="1" sz="1200">
                <a:solidFill>
                  <a:srgbClr val="205D1C"/>
                </a:solidFill>
                <a:latin typeface="Poppins"/>
                <a:ea typeface="Poppins"/>
                <a:cs typeface="Poppins"/>
                <a:sym typeface="Poppins"/>
              </a:endParaRPr>
            </a:p>
            <a:p>
              <a:pPr indent="0" lvl="0" marL="0" marR="0" rtl="0" algn="l">
                <a:lnSpc>
                  <a:spcPct val="96003"/>
                </a:lnSpc>
                <a:spcBef>
                  <a:spcPts val="0"/>
                </a:spcBef>
                <a:spcAft>
                  <a:spcPts val="0"/>
                </a:spcAft>
                <a:buNone/>
              </a:pPr>
              <a:r>
                <a:t/>
              </a:r>
              <a:endParaRPr i="1" sz="1000">
                <a:solidFill>
                  <a:srgbClr val="205D1C"/>
                </a:solidFill>
                <a:latin typeface="Poppins"/>
                <a:ea typeface="Poppins"/>
                <a:cs typeface="Poppins"/>
                <a:sym typeface="Poppins"/>
              </a:endParaRPr>
            </a:p>
          </p:txBody>
        </p:sp>
      </p:grpSp>
      <p:pic>
        <p:nvPicPr>
          <p:cNvPr id="514" name="Google Shape;514;p22" title="silver-badge-cz.png"/>
          <p:cNvPicPr preferRelativeResize="0"/>
          <p:nvPr/>
        </p:nvPicPr>
        <p:blipFill rotWithShape="1">
          <a:blip r:embed="rId10">
            <a:alphaModFix/>
          </a:blip>
          <a:srcRect b="11825" l="0" r="0" t="11832"/>
          <a:stretch/>
        </p:blipFill>
        <p:spPr>
          <a:xfrm>
            <a:off x="14423200" y="5504614"/>
            <a:ext cx="2761123" cy="2107823"/>
          </a:xfrm>
          <a:prstGeom prst="rect">
            <a:avLst/>
          </a:prstGeom>
          <a:noFill/>
          <a:ln>
            <a:noFill/>
          </a:ln>
        </p:spPr>
      </p:pic>
      <p:pic>
        <p:nvPicPr>
          <p:cNvPr id="515" name="Google Shape;515;p22" title="gold-badge-cz.png"/>
          <p:cNvPicPr preferRelativeResize="0"/>
          <p:nvPr/>
        </p:nvPicPr>
        <p:blipFill rotWithShape="1">
          <a:blip r:embed="rId11">
            <a:alphaModFix/>
          </a:blip>
          <a:srcRect b="11825" l="0" r="0" t="11832"/>
          <a:stretch/>
        </p:blipFill>
        <p:spPr>
          <a:xfrm>
            <a:off x="14423200" y="7827781"/>
            <a:ext cx="2761123" cy="2107823"/>
          </a:xfrm>
          <a:prstGeom prst="rect">
            <a:avLst/>
          </a:prstGeom>
          <a:noFill/>
          <a:ln>
            <a:noFill/>
          </a:ln>
        </p:spPr>
      </p:pic>
      <p:pic>
        <p:nvPicPr>
          <p:cNvPr id="516" name="Google Shape;516;p22" title="bronze-badge-cz.png"/>
          <p:cNvPicPr preferRelativeResize="0"/>
          <p:nvPr/>
        </p:nvPicPr>
        <p:blipFill rotWithShape="1">
          <a:blip r:embed="rId12">
            <a:alphaModFix/>
          </a:blip>
          <a:srcRect b="11825" l="0" r="0" t="11832"/>
          <a:stretch/>
        </p:blipFill>
        <p:spPr>
          <a:xfrm>
            <a:off x="14423200" y="3169679"/>
            <a:ext cx="2761123" cy="2107823"/>
          </a:xfrm>
          <a:prstGeom prst="rect">
            <a:avLst/>
          </a:prstGeom>
          <a:noFill/>
          <a:ln>
            <a:noFill/>
          </a:ln>
        </p:spPr>
      </p:pic>
      <p:grpSp>
        <p:nvGrpSpPr>
          <p:cNvPr id="517" name="Google Shape;517;p22"/>
          <p:cNvGrpSpPr/>
          <p:nvPr/>
        </p:nvGrpSpPr>
        <p:grpSpPr>
          <a:xfrm>
            <a:off x="100" y="-253343"/>
            <a:ext cx="18288352" cy="1664179"/>
            <a:chOff x="100" y="-253343"/>
            <a:chExt cx="18288352" cy="1664179"/>
          </a:xfrm>
        </p:grpSpPr>
        <p:grpSp>
          <p:nvGrpSpPr>
            <p:cNvPr id="518" name="Google Shape;518;p22"/>
            <p:cNvGrpSpPr/>
            <p:nvPr/>
          </p:nvGrpSpPr>
          <p:grpSpPr>
            <a:xfrm>
              <a:off x="100" y="-250648"/>
              <a:ext cx="18288352" cy="1386967"/>
              <a:chOff x="0" y="-123825"/>
              <a:chExt cx="4503300" cy="888000"/>
            </a:xfrm>
          </p:grpSpPr>
          <p:sp>
            <p:nvSpPr>
              <p:cNvPr id="519" name="Google Shape;519;p22"/>
              <p:cNvSpPr/>
              <p:nvPr/>
            </p:nvSpPr>
            <p:spPr>
              <a:xfrm>
                <a:off x="0" y="0"/>
                <a:ext cx="4503162" cy="764056"/>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2"/>
              <p:cNvSpPr txBox="1"/>
              <p:nvPr/>
            </p:nvSpPr>
            <p:spPr>
              <a:xfrm>
                <a:off x="0" y="-123825"/>
                <a:ext cx="4503300" cy="888000"/>
              </a:xfrm>
              <a:prstGeom prst="rect">
                <a:avLst/>
              </a:prstGeom>
              <a:noFill/>
              <a:ln>
                <a:noFill/>
              </a:ln>
            </p:spPr>
            <p:txBody>
              <a:bodyPr anchorCtr="0" anchor="ctr" bIns="50800" lIns="50800" spcFirstLastPara="1" rIns="50800" wrap="square" tIns="50800">
                <a:noAutofit/>
              </a:bodyPr>
              <a:lstStyle/>
              <a:p>
                <a:pPr indent="0" lvl="0" marL="0" marR="0" rtl="0" algn="ctr">
                  <a:lnSpc>
                    <a:spcPct val="217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1" name="Google Shape;521;p22"/>
            <p:cNvSpPr/>
            <p:nvPr/>
          </p:nvSpPr>
          <p:spPr>
            <a:xfrm>
              <a:off x="6447336" y="204775"/>
              <a:ext cx="3424500" cy="5313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522" name="Google Shape;522;p22">
              <a:hlinkClick action="ppaction://hlinksldjump" r:id="rId13"/>
            </p:cNvPr>
            <p:cNvSpPr/>
            <p:nvPr/>
          </p:nvSpPr>
          <p:spPr>
            <a:xfrm>
              <a:off x="806969" y="177175"/>
              <a:ext cx="1166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523" name="Google Shape;523;p22"/>
            <p:cNvSpPr txBox="1"/>
            <p:nvPr/>
          </p:nvSpPr>
          <p:spPr>
            <a:xfrm>
              <a:off x="954628" y="279237"/>
              <a:ext cx="10266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2"/>
                  </a:solidFill>
                  <a:uFill>
                    <a:noFill/>
                  </a:uFill>
                  <a:latin typeface="Poppins"/>
                  <a:ea typeface="Poppins"/>
                  <a:cs typeface="Poppins"/>
                  <a:sym typeface="Poppins"/>
                  <a:hlinkClick action="ppaction://hlinksldjump" r:id="rId14">
                    <a:extLst>
                      <a:ext uri="{A12FA001-AC4F-418D-AE19-62706E023703}">
                        <ahyp:hlinkClr val="tx"/>
                      </a:ext>
                    </a:extLst>
                  </a:hlinkClick>
                </a:rPr>
                <a:t>Domů</a:t>
              </a:r>
              <a:endParaRPr sz="2077">
                <a:solidFill>
                  <a:schemeClr val="lt2"/>
                </a:solidFill>
                <a:latin typeface="Poppins"/>
                <a:ea typeface="Poppins"/>
                <a:cs typeface="Poppins"/>
                <a:sym typeface="Poppins"/>
              </a:endParaRPr>
            </a:p>
          </p:txBody>
        </p:sp>
        <p:sp>
          <p:nvSpPr>
            <p:cNvPr id="524" name="Google Shape;524;p22"/>
            <p:cNvSpPr txBox="1"/>
            <p:nvPr/>
          </p:nvSpPr>
          <p:spPr>
            <a:xfrm>
              <a:off x="2482056" y="318115"/>
              <a:ext cx="3708000" cy="6138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Clr>
                  <a:schemeClr val="dk1"/>
                </a:buClr>
                <a:buFont typeface="Arial"/>
                <a:buNone/>
              </a:pPr>
              <a:r>
                <a:rPr lang="en-US" sz="2077">
                  <a:solidFill>
                    <a:schemeClr val="lt1"/>
                  </a:solidFill>
                  <a:latin typeface="Poppins"/>
                  <a:ea typeface="Poppins"/>
                  <a:cs typeface="Poppins"/>
                  <a:sym typeface="Poppins"/>
                </a:rPr>
                <a:t>Úvod k příručce</a:t>
              </a:r>
              <a:endParaRPr sz="2077">
                <a:solidFill>
                  <a:schemeClr val="lt1"/>
                </a:solidFill>
                <a:latin typeface="Poppins"/>
                <a:ea typeface="Poppins"/>
                <a:cs typeface="Poppins"/>
                <a:sym typeface="Poppins"/>
              </a:endParaRPr>
            </a:p>
            <a:p>
              <a:pPr indent="0" lvl="0" marL="0" marR="0" rtl="0" algn="l">
                <a:lnSpc>
                  <a:spcPct val="96003"/>
                </a:lnSpc>
                <a:spcBef>
                  <a:spcPts val="0"/>
                </a:spcBef>
                <a:spcAft>
                  <a:spcPts val="0"/>
                </a:spcAft>
                <a:buNone/>
              </a:pPr>
              <a:r>
                <a:t/>
              </a:r>
              <a:endParaRPr sz="2077">
                <a:solidFill>
                  <a:srgbClr val="FFFFFF"/>
                </a:solidFill>
                <a:latin typeface="Poppins"/>
                <a:ea typeface="Poppins"/>
                <a:cs typeface="Poppins"/>
                <a:sym typeface="Poppins"/>
              </a:endParaRPr>
            </a:p>
          </p:txBody>
        </p:sp>
        <p:grpSp>
          <p:nvGrpSpPr>
            <p:cNvPr id="525" name="Google Shape;525;p22"/>
            <p:cNvGrpSpPr/>
            <p:nvPr/>
          </p:nvGrpSpPr>
          <p:grpSpPr>
            <a:xfrm>
              <a:off x="16146236" y="-126113"/>
              <a:ext cx="1166332" cy="1536949"/>
              <a:chOff x="0" y="-57150"/>
              <a:chExt cx="660400" cy="1133861"/>
            </a:xfrm>
          </p:grpSpPr>
          <p:sp>
            <p:nvSpPr>
              <p:cNvPr id="526" name="Google Shape;526;p22"/>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2"/>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8" name="Google Shape;528;p22"/>
            <p:cNvSpPr txBox="1"/>
            <p:nvPr/>
          </p:nvSpPr>
          <p:spPr>
            <a:xfrm>
              <a:off x="6608025" y="318132"/>
              <a:ext cx="3542700" cy="3069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lang="en-US" sz="2077">
                  <a:solidFill>
                    <a:srgbClr val="FFFFFF"/>
                  </a:solidFill>
                  <a:latin typeface="Poppins ExtraBold"/>
                  <a:ea typeface="Poppins ExtraBold"/>
                  <a:cs typeface="Poppins ExtraBold"/>
                  <a:sym typeface="Poppins ExtraBold"/>
                </a:rPr>
                <a:t>Používání mikrolekcí</a:t>
              </a:r>
              <a:endParaRPr>
                <a:latin typeface="Poppins ExtraBold"/>
                <a:ea typeface="Poppins ExtraBold"/>
                <a:cs typeface="Poppins ExtraBold"/>
                <a:sym typeface="Poppins ExtraBold"/>
              </a:endParaRPr>
            </a:p>
          </p:txBody>
        </p:sp>
        <p:sp>
          <p:nvSpPr>
            <p:cNvPr id="529" name="Google Shape;529;p22"/>
            <p:cNvSpPr txBox="1"/>
            <p:nvPr/>
          </p:nvSpPr>
          <p:spPr>
            <a:xfrm>
              <a:off x="10518924" y="316982"/>
              <a:ext cx="5429100" cy="6138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77">
                  <a:solidFill>
                    <a:schemeClr val="lt1"/>
                  </a:solidFill>
                  <a:latin typeface="Poppins"/>
                  <a:ea typeface="Poppins"/>
                  <a:cs typeface="Poppins"/>
                  <a:sym typeface="Poppins"/>
                </a:rPr>
                <a:t>Šablony a nástroje pro kritické myšlení</a:t>
              </a:r>
              <a:endParaRPr sz="2077">
                <a:solidFill>
                  <a:schemeClr val="lt1"/>
                </a:solidFill>
                <a:latin typeface="Poppins"/>
                <a:ea typeface="Poppins"/>
                <a:cs typeface="Poppins"/>
                <a:sym typeface="Poppins"/>
              </a:endParaRPr>
            </a:p>
            <a:p>
              <a:pPr indent="0" lvl="0" marL="0" marR="0" rtl="0" algn="l">
                <a:lnSpc>
                  <a:spcPct val="96003"/>
                </a:lnSpc>
                <a:spcBef>
                  <a:spcPts val="0"/>
                </a:spcBef>
                <a:spcAft>
                  <a:spcPts val="0"/>
                </a:spcAft>
                <a:buNone/>
              </a:pPr>
              <a:r>
                <a:t/>
              </a:r>
              <a:endParaRPr sz="2077">
                <a:solidFill>
                  <a:srgbClr val="FFFFFF"/>
                </a:solidFill>
                <a:latin typeface="Poppins"/>
                <a:ea typeface="Poppins"/>
                <a:cs typeface="Poppins"/>
                <a:sym typeface="Poppins"/>
              </a:endParaRPr>
            </a:p>
          </p:txBody>
        </p:sp>
        <p:sp>
          <p:nvSpPr>
            <p:cNvPr id="530" name="Google Shape;530;p22"/>
            <p:cNvSpPr/>
            <p:nvPr/>
          </p:nvSpPr>
          <p:spPr>
            <a:xfrm flipH="1">
              <a:off x="7688664" y="471035"/>
              <a:ext cx="1166332" cy="531244"/>
            </a:xfrm>
            <a:custGeom>
              <a:rect b="b" l="l" r="r" t="t"/>
              <a:pathLst>
                <a:path extrusionOk="0" h="531244" w="1166332">
                  <a:moveTo>
                    <a:pt x="1166331" y="0"/>
                  </a:moveTo>
                  <a:lnTo>
                    <a:pt x="0" y="0"/>
                  </a:lnTo>
                  <a:lnTo>
                    <a:pt x="0" y="531244"/>
                  </a:lnTo>
                  <a:lnTo>
                    <a:pt x="1166331" y="531244"/>
                  </a:lnTo>
                  <a:lnTo>
                    <a:pt x="1166331" y="0"/>
                  </a:lnTo>
                  <a:close/>
                </a:path>
              </a:pathLst>
            </a:custGeom>
            <a:blipFill rotWithShape="1">
              <a:blip r:embed="rId15">
                <a:alphaModFix/>
              </a:blip>
              <a:stretch>
                <a:fillRect b="-20974" l="0" r="-264537" t="-679281"/>
              </a:stretch>
            </a:blipFill>
            <a:ln>
              <a:noFill/>
            </a:ln>
          </p:spPr>
        </p:sp>
        <p:pic>
          <p:nvPicPr>
            <p:cNvPr id="531" name="Google Shape;531;p22"/>
            <p:cNvPicPr preferRelativeResize="0"/>
            <p:nvPr/>
          </p:nvPicPr>
          <p:blipFill rotWithShape="1">
            <a:blip r:embed="rId16">
              <a:alphaModFix/>
            </a:blip>
            <a:srcRect b="53006" l="21602" r="64574" t="21843"/>
            <a:stretch/>
          </p:blipFill>
          <p:spPr>
            <a:xfrm>
              <a:off x="15979207" y="-253343"/>
              <a:ext cx="1501824" cy="1536951"/>
            </a:xfrm>
            <a:prstGeom prst="rect">
              <a:avLst/>
            </a:prstGeom>
            <a:noFill/>
            <a:ln>
              <a:noFill/>
            </a:ln>
          </p:spPr>
        </p:pic>
      </p:grpSp>
      <p:sp>
        <p:nvSpPr>
          <p:cNvPr id="532" name="Google Shape;532;p22">
            <a:hlinkClick action="ppaction://hlinksldjump" r:id="rId17"/>
          </p:cNvPr>
          <p:cNvSpPr/>
          <p:nvPr/>
        </p:nvSpPr>
        <p:spPr>
          <a:xfrm>
            <a:off x="10306786" y="177513"/>
            <a:ext cx="5594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33" name="Google Shape;533;p22">
            <a:hlinkClick action="ppaction://hlinksldjump" r:id="rId18"/>
          </p:cNvPr>
          <p:cNvSpPr/>
          <p:nvPr/>
        </p:nvSpPr>
        <p:spPr>
          <a:xfrm>
            <a:off x="2442936" y="161025"/>
            <a:ext cx="35427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id="538" name="Google Shape;538;p23" title="Screenshot 2025-10-03 at 20.25.03.png"/>
          <p:cNvPicPr preferRelativeResize="0"/>
          <p:nvPr/>
        </p:nvPicPr>
        <p:blipFill rotWithShape="1">
          <a:blip r:embed="rId3">
            <a:alphaModFix/>
          </a:blip>
          <a:srcRect b="10638" l="11237" r="7448" t="7775"/>
          <a:stretch/>
        </p:blipFill>
        <p:spPr>
          <a:xfrm>
            <a:off x="14118363" y="7975809"/>
            <a:ext cx="2870675" cy="1386975"/>
          </a:xfrm>
          <a:prstGeom prst="rect">
            <a:avLst/>
          </a:prstGeom>
          <a:noFill/>
          <a:ln>
            <a:noFill/>
          </a:ln>
        </p:spPr>
      </p:pic>
      <p:pic>
        <p:nvPicPr>
          <p:cNvPr id="539" name="Google Shape;539;p23" title="Screenshot 2025-10-03 at 20.11.23.png"/>
          <p:cNvPicPr preferRelativeResize="0"/>
          <p:nvPr/>
        </p:nvPicPr>
        <p:blipFill>
          <a:blip r:embed="rId4">
            <a:alphaModFix/>
          </a:blip>
          <a:stretch>
            <a:fillRect/>
          </a:stretch>
        </p:blipFill>
        <p:spPr>
          <a:xfrm>
            <a:off x="8262399" y="3065375"/>
            <a:ext cx="1828325" cy="2515189"/>
          </a:xfrm>
          <a:prstGeom prst="rect">
            <a:avLst/>
          </a:prstGeom>
          <a:noFill/>
          <a:ln>
            <a:noFill/>
          </a:ln>
        </p:spPr>
      </p:pic>
      <p:sp>
        <p:nvSpPr>
          <p:cNvPr id="540" name="Google Shape;540;p23"/>
          <p:cNvSpPr/>
          <p:nvPr/>
        </p:nvSpPr>
        <p:spPr>
          <a:xfrm>
            <a:off x="530000" y="3019013"/>
            <a:ext cx="7363500" cy="2678100"/>
          </a:xfrm>
          <a:prstGeom prst="roundRect">
            <a:avLst>
              <a:gd fmla="val 16667" name="adj"/>
            </a:avLst>
          </a:prstGeom>
          <a:noFill/>
          <a:ln cap="flat" cmpd="sng" w="9525">
            <a:solidFill>
              <a:srgbClr val="255F1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41" name="Google Shape;541;p23"/>
          <p:cNvSpPr/>
          <p:nvPr/>
        </p:nvSpPr>
        <p:spPr>
          <a:xfrm>
            <a:off x="0" y="1893100"/>
            <a:ext cx="18288000" cy="930900"/>
          </a:xfrm>
          <a:prstGeom prst="rect">
            <a:avLst/>
          </a:prstGeom>
          <a:solidFill>
            <a:srgbClr val="D2E7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42" name="Google Shape;542;p23"/>
          <p:cNvSpPr txBox="1"/>
          <p:nvPr/>
        </p:nvSpPr>
        <p:spPr>
          <a:xfrm>
            <a:off x="355513" y="1980075"/>
            <a:ext cx="17642100" cy="8538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5777">
                <a:solidFill>
                  <a:srgbClr val="215D1B"/>
                </a:solidFill>
                <a:latin typeface="Poppins ExtraBold"/>
                <a:ea typeface="Poppins ExtraBold"/>
                <a:cs typeface="Poppins ExtraBold"/>
                <a:sym typeface="Poppins ExtraBold"/>
              </a:rPr>
              <a:t>Stručný průvodce misinformacemi pro učitele</a:t>
            </a:r>
            <a:endParaRPr i="1" sz="5777">
              <a:solidFill>
                <a:srgbClr val="215D1B"/>
              </a:solidFill>
              <a:latin typeface="Poppins ExtraBold"/>
              <a:ea typeface="Poppins ExtraBold"/>
              <a:cs typeface="Poppins ExtraBold"/>
              <a:sym typeface="Poppins ExtraBold"/>
            </a:endParaRPr>
          </a:p>
        </p:txBody>
      </p:sp>
      <p:sp>
        <p:nvSpPr>
          <p:cNvPr id="543" name="Google Shape;543;p23"/>
          <p:cNvSpPr txBox="1"/>
          <p:nvPr/>
        </p:nvSpPr>
        <p:spPr>
          <a:xfrm>
            <a:off x="815939" y="3187613"/>
            <a:ext cx="6414000" cy="4191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rPr b="1" lang="en-US" sz="2835">
                <a:solidFill>
                  <a:srgbClr val="255F1F"/>
                </a:solidFill>
                <a:latin typeface="Poppins"/>
                <a:ea typeface="Poppins"/>
                <a:cs typeface="Poppins"/>
                <a:sym typeface="Poppins"/>
              </a:rPr>
              <a:t>Tyto soubory…</a:t>
            </a:r>
            <a:endParaRPr b="1" sz="166">
              <a:solidFill>
                <a:srgbClr val="255F1F"/>
              </a:solidFill>
              <a:latin typeface="Poppins"/>
              <a:ea typeface="Poppins"/>
              <a:cs typeface="Poppins"/>
              <a:sym typeface="Poppins"/>
            </a:endParaRPr>
          </a:p>
        </p:txBody>
      </p:sp>
      <p:sp>
        <p:nvSpPr>
          <p:cNvPr id="544" name="Google Shape;544;p23"/>
          <p:cNvSpPr txBox="1"/>
          <p:nvPr/>
        </p:nvSpPr>
        <p:spPr>
          <a:xfrm>
            <a:off x="530000" y="6017825"/>
            <a:ext cx="16140000" cy="3540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rPr lang="en-US" sz="2300">
                <a:solidFill>
                  <a:srgbClr val="255F1F"/>
                </a:solidFill>
                <a:latin typeface="Poppins SemiBold"/>
                <a:ea typeface="Poppins SemiBold"/>
                <a:cs typeface="Poppins SemiBold"/>
                <a:sym typeface="Poppins SemiBold"/>
              </a:rPr>
              <a:t>Kliknutím na odkazy otevřete soubory k misinformacím - podle hlavních témat a klíčového sdělení:</a:t>
            </a:r>
            <a:endParaRPr>
              <a:solidFill>
                <a:srgbClr val="255F1F"/>
              </a:solidFill>
              <a:latin typeface="Poppins SemiBold"/>
              <a:ea typeface="Poppins SemiBold"/>
              <a:cs typeface="Poppins SemiBold"/>
              <a:sym typeface="Poppins SemiBold"/>
            </a:endParaRPr>
          </a:p>
        </p:txBody>
      </p:sp>
      <p:sp>
        <p:nvSpPr>
          <p:cNvPr id="545" name="Google Shape;545;p23"/>
          <p:cNvSpPr txBox="1"/>
          <p:nvPr/>
        </p:nvSpPr>
        <p:spPr>
          <a:xfrm>
            <a:off x="1159428" y="3730595"/>
            <a:ext cx="6191400" cy="195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1100"/>
              <a:buFont typeface="Arial"/>
              <a:buNone/>
            </a:pPr>
            <a:r>
              <a:rPr lang="en-US" sz="1817">
                <a:solidFill>
                  <a:srgbClr val="529700"/>
                </a:solidFill>
                <a:latin typeface="Poppins"/>
                <a:ea typeface="Poppins"/>
                <a:cs typeface="Poppins"/>
                <a:sym typeface="Poppins"/>
              </a:rPr>
              <a:t>Jsou to stručné materiály pro učitele, které pomáhají reagovat na misinformace o změně klimatu.</a:t>
            </a:r>
            <a:endParaRPr sz="1817">
              <a:solidFill>
                <a:srgbClr val="529700"/>
              </a:solidFill>
              <a:latin typeface="Poppins"/>
              <a:ea typeface="Poppins"/>
              <a:cs typeface="Poppins"/>
              <a:sym typeface="Poppins"/>
            </a:endParaRPr>
          </a:p>
          <a:p>
            <a:pPr indent="0" lvl="0" marL="0" rtl="0" algn="l">
              <a:lnSpc>
                <a:spcPct val="120000"/>
              </a:lnSpc>
              <a:spcBef>
                <a:spcPts val="0"/>
              </a:spcBef>
              <a:spcAft>
                <a:spcPts val="0"/>
              </a:spcAft>
              <a:buClr>
                <a:schemeClr val="dk1"/>
              </a:buClr>
              <a:buSzPts val="1100"/>
              <a:buFont typeface="Arial"/>
              <a:buNone/>
            </a:pPr>
            <a:r>
              <a:rPr lang="en-US" sz="1817">
                <a:solidFill>
                  <a:srgbClr val="529700"/>
                </a:solidFill>
                <a:latin typeface="Poppins"/>
                <a:ea typeface="Poppins"/>
                <a:cs typeface="Poppins"/>
                <a:sym typeface="Poppins"/>
              </a:rPr>
              <a:t>Vždy se zaměřují na jedno konkrétní klíčové sdělení.</a:t>
            </a:r>
            <a:endParaRPr sz="1817">
              <a:solidFill>
                <a:srgbClr val="529700"/>
              </a:solidFill>
              <a:latin typeface="Poppins"/>
              <a:ea typeface="Poppins"/>
              <a:cs typeface="Poppins"/>
              <a:sym typeface="Poppins"/>
            </a:endParaRPr>
          </a:p>
          <a:p>
            <a:pPr indent="0" lvl="0" marL="0" rtl="0" algn="l">
              <a:lnSpc>
                <a:spcPct val="120000"/>
              </a:lnSpc>
              <a:spcBef>
                <a:spcPts val="0"/>
              </a:spcBef>
              <a:spcAft>
                <a:spcPts val="0"/>
              </a:spcAft>
              <a:buClr>
                <a:schemeClr val="dk1"/>
              </a:buClr>
              <a:buSzPts val="1100"/>
              <a:buFont typeface="Arial"/>
              <a:buNone/>
            </a:pPr>
            <a:r>
              <a:rPr lang="en-US" sz="1817">
                <a:solidFill>
                  <a:srgbClr val="529700"/>
                </a:solidFill>
                <a:latin typeface="Poppins"/>
                <a:ea typeface="Poppins"/>
                <a:cs typeface="Poppins"/>
                <a:sym typeface="Poppins"/>
              </a:rPr>
              <a:t>Obsahují nástroje pro vyvracení mýtů, důkazy a doporučené postupy do výuky.</a:t>
            </a:r>
            <a:endParaRPr sz="1817">
              <a:solidFill>
                <a:srgbClr val="529700"/>
              </a:solidFill>
              <a:latin typeface="Poppins"/>
              <a:ea typeface="Poppins"/>
              <a:cs typeface="Poppins"/>
              <a:sym typeface="Poppins"/>
            </a:endParaRPr>
          </a:p>
          <a:p>
            <a:pPr indent="0" lvl="0" marL="0" marR="0" rtl="0" algn="l">
              <a:lnSpc>
                <a:spcPct val="120000"/>
              </a:lnSpc>
              <a:spcBef>
                <a:spcPts val="0"/>
              </a:spcBef>
              <a:spcAft>
                <a:spcPts val="0"/>
              </a:spcAft>
              <a:buNone/>
            </a:pPr>
            <a:r>
              <a:t/>
            </a:r>
            <a:endParaRPr sz="1817">
              <a:solidFill>
                <a:srgbClr val="529700"/>
              </a:solidFill>
              <a:latin typeface="Poppins"/>
              <a:ea typeface="Poppins"/>
              <a:cs typeface="Poppins"/>
              <a:sym typeface="Poppins"/>
            </a:endParaRPr>
          </a:p>
        </p:txBody>
      </p:sp>
      <p:grpSp>
        <p:nvGrpSpPr>
          <p:cNvPr id="546" name="Google Shape;546;p23"/>
          <p:cNvGrpSpPr/>
          <p:nvPr/>
        </p:nvGrpSpPr>
        <p:grpSpPr>
          <a:xfrm>
            <a:off x="4658151" y="9397388"/>
            <a:ext cx="8971697" cy="682990"/>
            <a:chOff x="6198476" y="9397388"/>
            <a:chExt cx="8971697" cy="682990"/>
          </a:xfrm>
        </p:grpSpPr>
        <p:sp>
          <p:nvSpPr>
            <p:cNvPr id="547" name="Google Shape;547;p23">
              <a:hlinkClick action="ppaction://hlinksldjump" r:id="rId5"/>
            </p:cNvPr>
            <p:cNvSpPr/>
            <p:nvPr/>
          </p:nvSpPr>
          <p:spPr>
            <a:xfrm>
              <a:off x="6253674" y="9530214"/>
              <a:ext cx="2755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548" name="Google Shape;548;p23">
              <a:hlinkClick action="ppaction://hlinksldjump" r:id="rId6"/>
            </p:cNvPr>
            <p:cNvSpPr txBox="1"/>
            <p:nvPr/>
          </p:nvSpPr>
          <p:spPr>
            <a:xfrm>
              <a:off x="6714376" y="9603775"/>
              <a:ext cx="2294400" cy="3546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7">
                    <a:extLst>
                      <a:ext uri="{A12FA001-AC4F-418D-AE19-62706E023703}">
                        <ahyp:hlinkClr val="tx"/>
                      </a:ext>
                    </a:extLst>
                  </a:hlinkClick>
                </a:rPr>
                <a:t>Jak učit žáky vyhodnocovat protichůdné zdroje</a:t>
              </a:r>
              <a:endParaRPr i="1" sz="1200">
                <a:solidFill>
                  <a:srgbClr val="205D1C"/>
                </a:solidFill>
                <a:latin typeface="Poppins"/>
                <a:ea typeface="Poppins"/>
                <a:cs typeface="Poppins"/>
                <a:sym typeface="Poppins"/>
              </a:endParaRPr>
            </a:p>
          </p:txBody>
        </p:sp>
        <p:pic>
          <p:nvPicPr>
            <p:cNvPr id="549" name="Google Shape;549;p23" title="Roxy's Baby Shower Invitation (1).png"/>
            <p:cNvPicPr preferRelativeResize="0"/>
            <p:nvPr/>
          </p:nvPicPr>
          <p:blipFill rotWithShape="1">
            <a:blip r:embed="rId8">
              <a:alphaModFix/>
            </a:blip>
            <a:srcRect b="34895" l="23934" r="27517" t="34617"/>
            <a:stretch/>
          </p:blipFill>
          <p:spPr>
            <a:xfrm flipH="1" rot="2696825">
              <a:off x="6251604" y="9524773"/>
              <a:ext cx="467585" cy="428221"/>
            </a:xfrm>
            <a:prstGeom prst="rect">
              <a:avLst/>
            </a:prstGeom>
            <a:noFill/>
            <a:ln>
              <a:noFill/>
            </a:ln>
          </p:spPr>
        </p:pic>
        <p:sp>
          <p:nvSpPr>
            <p:cNvPr id="550" name="Google Shape;550;p23">
              <a:hlinkClick/>
            </p:cNvPr>
            <p:cNvSpPr/>
            <p:nvPr/>
          </p:nvSpPr>
          <p:spPr>
            <a:xfrm>
              <a:off x="9334324" y="9530214"/>
              <a:ext cx="2755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551" name="Google Shape;551;p23">
              <a:hlinkClick/>
            </p:cNvPr>
            <p:cNvSpPr txBox="1"/>
            <p:nvPr/>
          </p:nvSpPr>
          <p:spPr>
            <a:xfrm>
              <a:off x="9795019" y="9675656"/>
              <a:ext cx="2097000" cy="1773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9">
                    <a:extLst>
                      <a:ext uri="{A12FA001-AC4F-418D-AE19-62706E023703}">
                        <ahyp:hlinkClr val="tx"/>
                      </a:ext>
                    </a:extLst>
                  </a:hlinkClick>
                </a:rPr>
                <a:t>Aktivity</a:t>
              </a:r>
              <a:endParaRPr i="1" sz="1200">
                <a:solidFill>
                  <a:srgbClr val="205D1C"/>
                </a:solidFill>
                <a:latin typeface="Poppins"/>
                <a:ea typeface="Poppins"/>
                <a:cs typeface="Poppins"/>
                <a:sym typeface="Poppins"/>
              </a:endParaRPr>
            </a:p>
          </p:txBody>
        </p:sp>
        <p:pic>
          <p:nvPicPr>
            <p:cNvPr id="552" name="Google Shape;552;p23" title="Roxy's Baby Shower Invitation (1).png"/>
            <p:cNvPicPr preferRelativeResize="0"/>
            <p:nvPr/>
          </p:nvPicPr>
          <p:blipFill rotWithShape="1">
            <a:blip r:embed="rId8">
              <a:alphaModFix/>
            </a:blip>
            <a:srcRect b="34895" l="23934" r="27517" t="34617"/>
            <a:stretch/>
          </p:blipFill>
          <p:spPr>
            <a:xfrm flipH="1" rot="2696825">
              <a:off x="9332254" y="9524773"/>
              <a:ext cx="467585" cy="428221"/>
            </a:xfrm>
            <a:prstGeom prst="rect">
              <a:avLst/>
            </a:prstGeom>
            <a:noFill/>
            <a:ln>
              <a:noFill/>
            </a:ln>
          </p:spPr>
        </p:pic>
        <p:sp>
          <p:nvSpPr>
            <p:cNvPr id="553" name="Google Shape;553;p23">
              <a:hlinkClick/>
            </p:cNvPr>
            <p:cNvSpPr/>
            <p:nvPr/>
          </p:nvSpPr>
          <p:spPr>
            <a:xfrm>
              <a:off x="12414974" y="9530214"/>
              <a:ext cx="2755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554" name="Google Shape;554;p23"/>
            <p:cNvSpPr txBox="1"/>
            <p:nvPr/>
          </p:nvSpPr>
          <p:spPr>
            <a:xfrm>
              <a:off x="12875669" y="9683819"/>
              <a:ext cx="2097000" cy="1773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10">
                    <a:extLst>
                      <a:ext uri="{A12FA001-AC4F-418D-AE19-62706E023703}">
                        <ahyp:hlinkClr val="tx"/>
                      </a:ext>
                    </a:extLst>
                  </a:hlinkClick>
                </a:rPr>
                <a:t>Jak překládat mikrolekce?</a:t>
              </a:r>
              <a:endParaRPr i="1" sz="1200">
                <a:solidFill>
                  <a:srgbClr val="205D1C"/>
                </a:solidFill>
                <a:latin typeface="Poppins"/>
                <a:ea typeface="Poppins"/>
                <a:cs typeface="Poppins"/>
                <a:sym typeface="Poppins"/>
              </a:endParaRPr>
            </a:p>
          </p:txBody>
        </p:sp>
        <p:pic>
          <p:nvPicPr>
            <p:cNvPr id="555" name="Google Shape;555;p23" title="Roxy's Baby Shower Invitation (1).png"/>
            <p:cNvPicPr preferRelativeResize="0"/>
            <p:nvPr/>
          </p:nvPicPr>
          <p:blipFill rotWithShape="1">
            <a:blip r:embed="rId8">
              <a:alphaModFix/>
            </a:blip>
            <a:srcRect b="34895" l="23934" r="27517" t="34617"/>
            <a:stretch/>
          </p:blipFill>
          <p:spPr>
            <a:xfrm flipH="1" rot="2696825">
              <a:off x="12412904" y="9524773"/>
              <a:ext cx="467585" cy="428221"/>
            </a:xfrm>
            <a:prstGeom prst="rect">
              <a:avLst/>
            </a:prstGeom>
            <a:noFill/>
            <a:ln>
              <a:noFill/>
            </a:ln>
          </p:spPr>
        </p:pic>
      </p:grpSp>
      <p:grpSp>
        <p:nvGrpSpPr>
          <p:cNvPr id="556" name="Google Shape;556;p23"/>
          <p:cNvGrpSpPr/>
          <p:nvPr/>
        </p:nvGrpSpPr>
        <p:grpSpPr>
          <a:xfrm>
            <a:off x="-246" y="-250648"/>
            <a:ext cx="18288352" cy="1386967"/>
            <a:chOff x="0" y="-123825"/>
            <a:chExt cx="4503300" cy="888000"/>
          </a:xfrm>
        </p:grpSpPr>
        <p:sp>
          <p:nvSpPr>
            <p:cNvPr id="557" name="Google Shape;557;p23"/>
            <p:cNvSpPr/>
            <p:nvPr/>
          </p:nvSpPr>
          <p:spPr>
            <a:xfrm>
              <a:off x="0" y="0"/>
              <a:ext cx="4503162" cy="764056"/>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3"/>
            <p:cNvSpPr txBox="1"/>
            <p:nvPr/>
          </p:nvSpPr>
          <p:spPr>
            <a:xfrm>
              <a:off x="0" y="-123825"/>
              <a:ext cx="4503300" cy="888000"/>
            </a:xfrm>
            <a:prstGeom prst="rect">
              <a:avLst/>
            </a:prstGeom>
            <a:noFill/>
            <a:ln>
              <a:noFill/>
            </a:ln>
          </p:spPr>
          <p:txBody>
            <a:bodyPr anchorCtr="0" anchor="ctr" bIns="50800" lIns="50800" spcFirstLastPara="1" rIns="50800" wrap="square" tIns="50800">
              <a:noAutofit/>
            </a:bodyPr>
            <a:lstStyle/>
            <a:p>
              <a:pPr indent="0" lvl="0" marL="0" marR="0" rtl="0" algn="ctr">
                <a:lnSpc>
                  <a:spcPct val="217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9" name="Google Shape;559;p23"/>
          <p:cNvSpPr txBox="1"/>
          <p:nvPr/>
        </p:nvSpPr>
        <p:spPr>
          <a:xfrm>
            <a:off x="949359" y="275781"/>
            <a:ext cx="10266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1"/>
                </a:solidFill>
                <a:latin typeface="Poppins"/>
                <a:ea typeface="Poppins"/>
                <a:cs typeface="Poppins"/>
                <a:sym typeface="Poppins"/>
              </a:rPr>
              <a:t>Domů</a:t>
            </a:r>
            <a:endParaRPr sz="2077">
              <a:solidFill>
                <a:schemeClr val="lt1"/>
              </a:solidFill>
              <a:latin typeface="Poppins"/>
              <a:ea typeface="Poppins"/>
              <a:cs typeface="Poppins"/>
              <a:sym typeface="Poppins"/>
            </a:endParaRPr>
          </a:p>
        </p:txBody>
      </p:sp>
      <p:pic>
        <p:nvPicPr>
          <p:cNvPr id="560" name="Google Shape;560;p23"/>
          <p:cNvPicPr preferRelativeResize="0"/>
          <p:nvPr/>
        </p:nvPicPr>
        <p:blipFill rotWithShape="1">
          <a:blip r:embed="rId11">
            <a:alphaModFix/>
          </a:blip>
          <a:srcRect b="52652" l="34747" r="51429" t="22197"/>
          <a:stretch/>
        </p:blipFill>
        <p:spPr>
          <a:xfrm>
            <a:off x="15970221" y="-253343"/>
            <a:ext cx="1501824" cy="1536951"/>
          </a:xfrm>
          <a:prstGeom prst="rect">
            <a:avLst/>
          </a:prstGeom>
          <a:noFill/>
          <a:ln>
            <a:noFill/>
          </a:ln>
        </p:spPr>
      </p:pic>
      <p:sp>
        <p:nvSpPr>
          <p:cNvPr id="561" name="Google Shape;561;p23">
            <a:hlinkClick action="ppaction://hlinksldjump" r:id="rId12"/>
          </p:cNvPr>
          <p:cNvSpPr/>
          <p:nvPr/>
        </p:nvSpPr>
        <p:spPr>
          <a:xfrm>
            <a:off x="815955" y="177175"/>
            <a:ext cx="1166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562" name="Google Shape;562;p23"/>
          <p:cNvSpPr txBox="1"/>
          <p:nvPr/>
        </p:nvSpPr>
        <p:spPr>
          <a:xfrm>
            <a:off x="2491042" y="318115"/>
            <a:ext cx="3708000" cy="3069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None/>
            </a:pPr>
            <a:r>
              <a:rPr lang="en-US" sz="2077">
                <a:solidFill>
                  <a:schemeClr val="lt1"/>
                </a:solidFill>
                <a:latin typeface="Poppins"/>
                <a:ea typeface="Poppins"/>
                <a:cs typeface="Poppins"/>
                <a:sym typeface="Poppins"/>
              </a:rPr>
              <a:t>Úvod k příručce</a:t>
            </a:r>
            <a:endParaRPr sz="2077">
              <a:solidFill>
                <a:srgbClr val="FFFFFF"/>
              </a:solidFill>
              <a:latin typeface="Poppins"/>
              <a:ea typeface="Poppins"/>
              <a:cs typeface="Poppins"/>
              <a:sym typeface="Poppins"/>
            </a:endParaRPr>
          </a:p>
        </p:txBody>
      </p:sp>
      <p:grpSp>
        <p:nvGrpSpPr>
          <p:cNvPr id="563" name="Google Shape;563;p23"/>
          <p:cNvGrpSpPr/>
          <p:nvPr/>
        </p:nvGrpSpPr>
        <p:grpSpPr>
          <a:xfrm>
            <a:off x="16155222" y="-126113"/>
            <a:ext cx="1166332" cy="1536949"/>
            <a:chOff x="0" y="-57150"/>
            <a:chExt cx="660400" cy="1133861"/>
          </a:xfrm>
        </p:grpSpPr>
        <p:sp>
          <p:nvSpPr>
            <p:cNvPr id="564" name="Google Shape;564;p23"/>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3"/>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6" name="Google Shape;566;p23"/>
          <p:cNvSpPr/>
          <p:nvPr/>
        </p:nvSpPr>
        <p:spPr>
          <a:xfrm>
            <a:off x="10377197" y="205925"/>
            <a:ext cx="5664000" cy="5313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567" name="Google Shape;567;p23"/>
          <p:cNvSpPr txBox="1"/>
          <p:nvPr/>
        </p:nvSpPr>
        <p:spPr>
          <a:xfrm>
            <a:off x="10527910" y="316982"/>
            <a:ext cx="5429100" cy="2955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00">
                <a:solidFill>
                  <a:schemeClr val="lt1"/>
                </a:solidFill>
                <a:latin typeface="Poppins ExtraBold"/>
                <a:ea typeface="Poppins ExtraBold"/>
                <a:cs typeface="Poppins ExtraBold"/>
                <a:sym typeface="Poppins ExtraBold"/>
              </a:rPr>
              <a:t>Šablony a nástroje pro kritické myšlení</a:t>
            </a:r>
            <a:endParaRPr sz="2000">
              <a:solidFill>
                <a:srgbClr val="FFFFFF"/>
              </a:solidFill>
              <a:latin typeface="Poppins ExtraBold"/>
              <a:ea typeface="Poppins ExtraBold"/>
              <a:cs typeface="Poppins ExtraBold"/>
              <a:sym typeface="Poppins ExtraBold"/>
            </a:endParaRPr>
          </a:p>
        </p:txBody>
      </p:sp>
      <p:sp>
        <p:nvSpPr>
          <p:cNvPr id="568" name="Google Shape;568;p23"/>
          <p:cNvSpPr/>
          <p:nvPr/>
        </p:nvSpPr>
        <p:spPr>
          <a:xfrm flipH="1">
            <a:off x="12705764" y="471035"/>
            <a:ext cx="1166332" cy="531244"/>
          </a:xfrm>
          <a:custGeom>
            <a:rect b="b" l="l" r="r" t="t"/>
            <a:pathLst>
              <a:path extrusionOk="0" h="531244" w="1166332">
                <a:moveTo>
                  <a:pt x="1166331" y="0"/>
                </a:moveTo>
                <a:lnTo>
                  <a:pt x="0" y="0"/>
                </a:lnTo>
                <a:lnTo>
                  <a:pt x="0" y="531244"/>
                </a:lnTo>
                <a:lnTo>
                  <a:pt x="1166331" y="531244"/>
                </a:lnTo>
                <a:lnTo>
                  <a:pt x="1166331" y="0"/>
                </a:lnTo>
                <a:close/>
              </a:path>
            </a:pathLst>
          </a:custGeom>
          <a:blipFill rotWithShape="1">
            <a:blip r:embed="rId13">
              <a:alphaModFix/>
            </a:blip>
            <a:stretch>
              <a:fillRect b="-20974" l="0" r="-264537" t="-679281"/>
            </a:stretch>
          </a:blipFill>
          <a:ln>
            <a:noFill/>
          </a:ln>
        </p:spPr>
      </p:sp>
      <p:sp>
        <p:nvSpPr>
          <p:cNvPr id="569" name="Google Shape;569;p23">
            <a:hlinkClick action="ppaction://hlinksldjump" r:id="rId14"/>
          </p:cNvPr>
          <p:cNvSpPr/>
          <p:nvPr/>
        </p:nvSpPr>
        <p:spPr>
          <a:xfrm>
            <a:off x="2528322" y="163563"/>
            <a:ext cx="35427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70" name="Google Shape;570;p23">
            <a:hlinkClick action="ppaction://hlinksldjump" r:id="rId15"/>
          </p:cNvPr>
          <p:cNvSpPr/>
          <p:nvPr/>
        </p:nvSpPr>
        <p:spPr>
          <a:xfrm>
            <a:off x="6467897" y="204775"/>
            <a:ext cx="34245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71" name="Google Shape;571;p23"/>
          <p:cNvSpPr txBox="1"/>
          <p:nvPr/>
        </p:nvSpPr>
        <p:spPr>
          <a:xfrm>
            <a:off x="6452773" y="289582"/>
            <a:ext cx="3542700" cy="3069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None/>
            </a:pPr>
            <a:r>
              <a:rPr lang="en-US" sz="2077">
                <a:solidFill>
                  <a:schemeClr val="lt1"/>
                </a:solidFill>
                <a:latin typeface="Poppins"/>
                <a:ea typeface="Poppins"/>
                <a:cs typeface="Poppins"/>
                <a:sym typeface="Poppins"/>
              </a:rPr>
              <a:t>Používání mikrolekcí</a:t>
            </a:r>
            <a:endParaRPr sz="2077">
              <a:solidFill>
                <a:schemeClr val="lt1"/>
              </a:solidFill>
              <a:latin typeface="Poppins"/>
              <a:ea typeface="Poppins"/>
              <a:cs typeface="Poppins"/>
              <a:sym typeface="Poppins"/>
            </a:endParaRPr>
          </a:p>
        </p:txBody>
      </p:sp>
      <p:pic>
        <p:nvPicPr>
          <p:cNvPr id="572" name="Google Shape;572;p23"/>
          <p:cNvPicPr preferRelativeResize="0"/>
          <p:nvPr/>
        </p:nvPicPr>
        <p:blipFill rotWithShape="1">
          <a:blip r:embed="rId11">
            <a:alphaModFix/>
          </a:blip>
          <a:srcRect b="52652" l="34747" r="51429" t="22197"/>
          <a:stretch/>
        </p:blipFill>
        <p:spPr>
          <a:xfrm>
            <a:off x="15967918" y="-278583"/>
            <a:ext cx="1501824" cy="1536951"/>
          </a:xfrm>
          <a:prstGeom prst="rect">
            <a:avLst/>
          </a:prstGeom>
          <a:noFill/>
          <a:ln>
            <a:noFill/>
          </a:ln>
        </p:spPr>
      </p:pic>
      <p:pic>
        <p:nvPicPr>
          <p:cNvPr id="573" name="Google Shape;573;p23" title="Screenshot 2025-10-03 at 20.13.17.png"/>
          <p:cNvPicPr preferRelativeResize="0"/>
          <p:nvPr/>
        </p:nvPicPr>
        <p:blipFill rotWithShape="1">
          <a:blip r:embed="rId16">
            <a:alphaModFix/>
          </a:blip>
          <a:srcRect b="10112" l="0" r="0" t="0"/>
          <a:stretch/>
        </p:blipFill>
        <p:spPr>
          <a:xfrm>
            <a:off x="615242" y="3677636"/>
            <a:ext cx="473301" cy="478500"/>
          </a:xfrm>
          <a:prstGeom prst="rect">
            <a:avLst/>
          </a:prstGeom>
          <a:noFill/>
          <a:ln>
            <a:noFill/>
          </a:ln>
        </p:spPr>
      </p:pic>
      <p:pic>
        <p:nvPicPr>
          <p:cNvPr id="574" name="Google Shape;574;p23" title="Screenshot 2025-10-03 at 20.25.03.png"/>
          <p:cNvPicPr preferRelativeResize="0"/>
          <p:nvPr/>
        </p:nvPicPr>
        <p:blipFill rotWithShape="1">
          <a:blip r:embed="rId3">
            <a:alphaModFix/>
          </a:blip>
          <a:srcRect b="10638" l="11237" r="7448" t="7775"/>
          <a:stretch/>
        </p:blipFill>
        <p:spPr>
          <a:xfrm>
            <a:off x="870578" y="6529927"/>
            <a:ext cx="2870675" cy="1386975"/>
          </a:xfrm>
          <a:prstGeom prst="rect">
            <a:avLst/>
          </a:prstGeom>
          <a:noFill/>
          <a:ln>
            <a:noFill/>
          </a:ln>
        </p:spPr>
      </p:pic>
      <p:pic>
        <p:nvPicPr>
          <p:cNvPr id="575" name="Google Shape;575;p23" title="Screenshot 2025-10-03 at 20.25.03.png"/>
          <p:cNvPicPr preferRelativeResize="0"/>
          <p:nvPr/>
        </p:nvPicPr>
        <p:blipFill rotWithShape="1">
          <a:blip r:embed="rId3">
            <a:alphaModFix/>
          </a:blip>
          <a:srcRect b="10638" l="11237" r="7448" t="7775"/>
          <a:stretch/>
        </p:blipFill>
        <p:spPr>
          <a:xfrm>
            <a:off x="4099228" y="6529927"/>
            <a:ext cx="2870675" cy="1386975"/>
          </a:xfrm>
          <a:prstGeom prst="rect">
            <a:avLst/>
          </a:prstGeom>
          <a:noFill/>
          <a:ln>
            <a:noFill/>
          </a:ln>
        </p:spPr>
      </p:pic>
      <p:pic>
        <p:nvPicPr>
          <p:cNvPr id="576" name="Google Shape;576;p23" title="Screenshot 2025-10-03 at 20.25.03.png"/>
          <p:cNvPicPr preferRelativeResize="0"/>
          <p:nvPr/>
        </p:nvPicPr>
        <p:blipFill rotWithShape="1">
          <a:blip r:embed="rId3">
            <a:alphaModFix/>
          </a:blip>
          <a:srcRect b="10638" l="11237" r="7448" t="7775"/>
          <a:stretch/>
        </p:blipFill>
        <p:spPr>
          <a:xfrm>
            <a:off x="7588953" y="6529927"/>
            <a:ext cx="2870675" cy="1386975"/>
          </a:xfrm>
          <a:prstGeom prst="rect">
            <a:avLst/>
          </a:prstGeom>
          <a:noFill/>
          <a:ln>
            <a:noFill/>
          </a:ln>
        </p:spPr>
      </p:pic>
      <p:pic>
        <p:nvPicPr>
          <p:cNvPr id="577" name="Google Shape;577;p23" title="Screenshot 2025-10-03 at 20.25.03.png"/>
          <p:cNvPicPr preferRelativeResize="0"/>
          <p:nvPr/>
        </p:nvPicPr>
        <p:blipFill rotWithShape="1">
          <a:blip r:embed="rId3">
            <a:alphaModFix/>
          </a:blip>
          <a:srcRect b="10638" l="11237" r="7448" t="7775"/>
          <a:stretch/>
        </p:blipFill>
        <p:spPr>
          <a:xfrm>
            <a:off x="10841603" y="6529927"/>
            <a:ext cx="2870675" cy="1386975"/>
          </a:xfrm>
          <a:prstGeom prst="rect">
            <a:avLst/>
          </a:prstGeom>
          <a:noFill/>
          <a:ln>
            <a:noFill/>
          </a:ln>
        </p:spPr>
      </p:pic>
      <p:pic>
        <p:nvPicPr>
          <p:cNvPr id="578" name="Google Shape;578;p23" title="Screenshot 2025-10-03 at 20.25.03.png"/>
          <p:cNvPicPr preferRelativeResize="0"/>
          <p:nvPr/>
        </p:nvPicPr>
        <p:blipFill rotWithShape="1">
          <a:blip r:embed="rId3">
            <a:alphaModFix/>
          </a:blip>
          <a:srcRect b="10638" l="11237" r="7448" t="7775"/>
          <a:stretch/>
        </p:blipFill>
        <p:spPr>
          <a:xfrm>
            <a:off x="14094253" y="6529927"/>
            <a:ext cx="2870675" cy="1386975"/>
          </a:xfrm>
          <a:prstGeom prst="rect">
            <a:avLst/>
          </a:prstGeom>
          <a:noFill/>
          <a:ln>
            <a:noFill/>
          </a:ln>
        </p:spPr>
      </p:pic>
      <p:pic>
        <p:nvPicPr>
          <p:cNvPr id="579" name="Google Shape;579;p23" title="Screenshot 2025-10-03 at 20.25.03.png"/>
          <p:cNvPicPr preferRelativeResize="0"/>
          <p:nvPr/>
        </p:nvPicPr>
        <p:blipFill rotWithShape="1">
          <a:blip r:embed="rId3">
            <a:alphaModFix/>
          </a:blip>
          <a:srcRect b="10638" l="11237" r="7448" t="7775"/>
          <a:stretch/>
        </p:blipFill>
        <p:spPr>
          <a:xfrm>
            <a:off x="894688" y="7975809"/>
            <a:ext cx="2870675" cy="1386975"/>
          </a:xfrm>
          <a:prstGeom prst="rect">
            <a:avLst/>
          </a:prstGeom>
          <a:noFill/>
          <a:ln>
            <a:noFill/>
          </a:ln>
        </p:spPr>
      </p:pic>
      <p:pic>
        <p:nvPicPr>
          <p:cNvPr id="580" name="Google Shape;580;p23" title="Screenshot 2025-10-03 at 20.25.03.png"/>
          <p:cNvPicPr preferRelativeResize="0"/>
          <p:nvPr/>
        </p:nvPicPr>
        <p:blipFill rotWithShape="1">
          <a:blip r:embed="rId3">
            <a:alphaModFix/>
          </a:blip>
          <a:srcRect b="10638" l="11237" r="7448" t="7775"/>
          <a:stretch/>
        </p:blipFill>
        <p:spPr>
          <a:xfrm>
            <a:off x="4123338" y="7975809"/>
            <a:ext cx="2870675" cy="1386975"/>
          </a:xfrm>
          <a:prstGeom prst="rect">
            <a:avLst/>
          </a:prstGeom>
          <a:noFill/>
          <a:ln>
            <a:noFill/>
          </a:ln>
        </p:spPr>
      </p:pic>
      <p:pic>
        <p:nvPicPr>
          <p:cNvPr id="581" name="Google Shape;581;p23" title="Screenshot 2025-10-03 at 20.25.03.png"/>
          <p:cNvPicPr preferRelativeResize="0"/>
          <p:nvPr/>
        </p:nvPicPr>
        <p:blipFill rotWithShape="1">
          <a:blip r:embed="rId3">
            <a:alphaModFix/>
          </a:blip>
          <a:srcRect b="10638" l="11237" r="7448" t="7775"/>
          <a:stretch/>
        </p:blipFill>
        <p:spPr>
          <a:xfrm>
            <a:off x="7613063" y="7975809"/>
            <a:ext cx="2870675" cy="1386975"/>
          </a:xfrm>
          <a:prstGeom prst="rect">
            <a:avLst/>
          </a:prstGeom>
          <a:noFill/>
          <a:ln>
            <a:noFill/>
          </a:ln>
        </p:spPr>
      </p:pic>
      <p:pic>
        <p:nvPicPr>
          <p:cNvPr id="582" name="Google Shape;582;p23" title="Screenshot 2025-10-03 at 20.25.03.png"/>
          <p:cNvPicPr preferRelativeResize="0"/>
          <p:nvPr/>
        </p:nvPicPr>
        <p:blipFill rotWithShape="1">
          <a:blip r:embed="rId3">
            <a:alphaModFix/>
          </a:blip>
          <a:srcRect b="10638" l="11237" r="7448" t="7775"/>
          <a:stretch/>
        </p:blipFill>
        <p:spPr>
          <a:xfrm>
            <a:off x="10865713" y="7975809"/>
            <a:ext cx="2870675" cy="1386975"/>
          </a:xfrm>
          <a:prstGeom prst="rect">
            <a:avLst/>
          </a:prstGeom>
          <a:noFill/>
          <a:ln>
            <a:noFill/>
          </a:ln>
        </p:spPr>
      </p:pic>
      <p:sp>
        <p:nvSpPr>
          <p:cNvPr id="583" name="Google Shape;583;p23"/>
          <p:cNvSpPr/>
          <p:nvPr/>
        </p:nvSpPr>
        <p:spPr>
          <a:xfrm>
            <a:off x="10459625" y="3019013"/>
            <a:ext cx="7363500" cy="2678100"/>
          </a:xfrm>
          <a:prstGeom prst="roundRect">
            <a:avLst>
              <a:gd fmla="val 16667" name="adj"/>
            </a:avLst>
          </a:prstGeom>
          <a:noFill/>
          <a:ln cap="flat" cmpd="sng" w="9525">
            <a:solidFill>
              <a:srgbClr val="255F1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584" name="Google Shape;584;p23" title="Screenshot 2025-10-03 at 20.13.17.png"/>
          <p:cNvPicPr preferRelativeResize="0"/>
          <p:nvPr/>
        </p:nvPicPr>
        <p:blipFill rotWithShape="1">
          <a:blip r:embed="rId16">
            <a:alphaModFix/>
          </a:blip>
          <a:srcRect b="10112" l="0" r="0" t="0"/>
          <a:stretch/>
        </p:blipFill>
        <p:spPr>
          <a:xfrm>
            <a:off x="615242" y="4236790"/>
            <a:ext cx="473301" cy="478500"/>
          </a:xfrm>
          <a:prstGeom prst="rect">
            <a:avLst/>
          </a:prstGeom>
          <a:noFill/>
          <a:ln>
            <a:noFill/>
          </a:ln>
        </p:spPr>
      </p:pic>
      <p:pic>
        <p:nvPicPr>
          <p:cNvPr id="585" name="Google Shape;585;p23" title="Screenshot 2025-10-03 at 20.13.17.png"/>
          <p:cNvPicPr preferRelativeResize="0"/>
          <p:nvPr/>
        </p:nvPicPr>
        <p:blipFill rotWithShape="1">
          <a:blip r:embed="rId16">
            <a:alphaModFix/>
          </a:blip>
          <a:srcRect b="10112" l="0" r="0" t="0"/>
          <a:stretch/>
        </p:blipFill>
        <p:spPr>
          <a:xfrm>
            <a:off x="615242" y="4746488"/>
            <a:ext cx="473301" cy="478500"/>
          </a:xfrm>
          <a:prstGeom prst="rect">
            <a:avLst/>
          </a:prstGeom>
          <a:noFill/>
          <a:ln>
            <a:noFill/>
          </a:ln>
        </p:spPr>
      </p:pic>
      <p:sp>
        <p:nvSpPr>
          <p:cNvPr id="586" name="Google Shape;586;p23"/>
          <p:cNvSpPr txBox="1"/>
          <p:nvPr/>
        </p:nvSpPr>
        <p:spPr>
          <a:xfrm>
            <a:off x="11173023" y="3699486"/>
            <a:ext cx="6628500" cy="1992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US" sz="1917">
                <a:solidFill>
                  <a:srgbClr val="529700"/>
                </a:solidFill>
                <a:latin typeface="Poppins"/>
                <a:ea typeface="Poppins"/>
                <a:cs typeface="Poppins"/>
                <a:sym typeface="Poppins"/>
              </a:rPr>
              <a:t>Pomáhají učitelům sebejistě pracovat s misinformacemi ve třídě.</a:t>
            </a:r>
            <a:endParaRPr sz="1917">
              <a:solidFill>
                <a:srgbClr val="529700"/>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917">
                <a:solidFill>
                  <a:srgbClr val="529700"/>
                </a:solidFill>
                <a:latin typeface="Poppins"/>
                <a:ea typeface="Poppins"/>
                <a:cs typeface="Poppins"/>
                <a:sym typeface="Poppins"/>
              </a:rPr>
              <a:t>Posilují kritické myšlení žáků.</a:t>
            </a:r>
            <a:endParaRPr sz="1917">
              <a:solidFill>
                <a:srgbClr val="529700"/>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US" sz="1917">
                <a:solidFill>
                  <a:srgbClr val="529700"/>
                </a:solidFill>
                <a:latin typeface="Poppins"/>
                <a:ea typeface="Poppins"/>
                <a:cs typeface="Poppins"/>
                <a:sym typeface="Poppins"/>
              </a:rPr>
              <a:t>Podporují porozumění změně klimatu založené na ověřených faktech.</a:t>
            </a:r>
            <a:endParaRPr sz="1917">
              <a:solidFill>
                <a:srgbClr val="529700"/>
              </a:solidFill>
              <a:latin typeface="Poppins"/>
              <a:ea typeface="Poppins"/>
              <a:cs typeface="Poppins"/>
              <a:sym typeface="Poppins"/>
            </a:endParaRPr>
          </a:p>
          <a:p>
            <a:pPr indent="0" lvl="0" marL="0" marR="0" rtl="0" algn="l">
              <a:lnSpc>
                <a:spcPct val="115000"/>
              </a:lnSpc>
              <a:spcBef>
                <a:spcPts val="0"/>
              </a:spcBef>
              <a:spcAft>
                <a:spcPts val="0"/>
              </a:spcAft>
              <a:buNone/>
            </a:pPr>
            <a:r>
              <a:t/>
            </a:r>
            <a:endParaRPr sz="1917">
              <a:solidFill>
                <a:srgbClr val="529700"/>
              </a:solidFill>
              <a:latin typeface="Poppins"/>
              <a:ea typeface="Poppins"/>
              <a:cs typeface="Poppins"/>
              <a:sym typeface="Poppins"/>
            </a:endParaRPr>
          </a:p>
        </p:txBody>
      </p:sp>
      <p:pic>
        <p:nvPicPr>
          <p:cNvPr id="587" name="Google Shape;587;p23" title="Screenshot 2025-10-03 at 20.13.17.png"/>
          <p:cNvPicPr preferRelativeResize="0"/>
          <p:nvPr/>
        </p:nvPicPr>
        <p:blipFill rotWithShape="1">
          <a:blip r:embed="rId16">
            <a:alphaModFix/>
          </a:blip>
          <a:srcRect b="10112" l="0" r="0" t="0"/>
          <a:stretch/>
        </p:blipFill>
        <p:spPr>
          <a:xfrm>
            <a:off x="10590792" y="3711145"/>
            <a:ext cx="473301" cy="478500"/>
          </a:xfrm>
          <a:prstGeom prst="rect">
            <a:avLst/>
          </a:prstGeom>
          <a:noFill/>
          <a:ln>
            <a:noFill/>
          </a:ln>
        </p:spPr>
      </p:pic>
      <p:pic>
        <p:nvPicPr>
          <p:cNvPr id="588" name="Google Shape;588;p23" title="Screenshot 2025-10-03 at 20.13.17.png"/>
          <p:cNvPicPr preferRelativeResize="0"/>
          <p:nvPr/>
        </p:nvPicPr>
        <p:blipFill rotWithShape="1">
          <a:blip r:embed="rId16">
            <a:alphaModFix/>
          </a:blip>
          <a:srcRect b="10112" l="0" r="0" t="0"/>
          <a:stretch/>
        </p:blipFill>
        <p:spPr>
          <a:xfrm>
            <a:off x="10590792" y="4220843"/>
            <a:ext cx="473301" cy="478500"/>
          </a:xfrm>
          <a:prstGeom prst="rect">
            <a:avLst/>
          </a:prstGeom>
          <a:noFill/>
          <a:ln>
            <a:noFill/>
          </a:ln>
        </p:spPr>
      </p:pic>
      <p:pic>
        <p:nvPicPr>
          <p:cNvPr id="589" name="Google Shape;589;p23" title="Screenshot 2025-10-03 at 20.13.17.png"/>
          <p:cNvPicPr preferRelativeResize="0"/>
          <p:nvPr/>
        </p:nvPicPr>
        <p:blipFill rotWithShape="1">
          <a:blip r:embed="rId16">
            <a:alphaModFix/>
          </a:blip>
          <a:srcRect b="10112" l="0" r="0" t="0"/>
          <a:stretch/>
        </p:blipFill>
        <p:spPr>
          <a:xfrm>
            <a:off x="10590792" y="4730541"/>
            <a:ext cx="473301" cy="478500"/>
          </a:xfrm>
          <a:prstGeom prst="rect">
            <a:avLst/>
          </a:prstGeom>
          <a:noFill/>
          <a:ln>
            <a:noFill/>
          </a:ln>
        </p:spPr>
      </p:pic>
      <p:sp>
        <p:nvSpPr>
          <p:cNvPr id="590" name="Google Shape;590;p23"/>
          <p:cNvSpPr txBox="1"/>
          <p:nvPr/>
        </p:nvSpPr>
        <p:spPr>
          <a:xfrm>
            <a:off x="10841589" y="3201988"/>
            <a:ext cx="6414000" cy="4191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rPr b="1" lang="en-US" sz="2835">
                <a:solidFill>
                  <a:srgbClr val="255F1F"/>
                </a:solidFill>
                <a:latin typeface="Poppins"/>
                <a:ea typeface="Poppins"/>
                <a:cs typeface="Poppins"/>
                <a:sym typeface="Poppins"/>
              </a:rPr>
              <a:t>K čemu slouží?</a:t>
            </a:r>
            <a:endParaRPr b="1" sz="2835">
              <a:solidFill>
                <a:srgbClr val="255F1F"/>
              </a:solidFill>
              <a:latin typeface="Poppins"/>
              <a:ea typeface="Poppins"/>
              <a:cs typeface="Poppins"/>
              <a:sym typeface="Poppins"/>
            </a:endParaRPr>
          </a:p>
        </p:txBody>
      </p:sp>
      <p:sp>
        <p:nvSpPr>
          <p:cNvPr id="591" name="Google Shape;591;p23">
            <a:hlinkClick r:id="rId17"/>
          </p:cNvPr>
          <p:cNvSpPr/>
          <p:nvPr/>
        </p:nvSpPr>
        <p:spPr>
          <a:xfrm>
            <a:off x="1120538" y="6640645"/>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2"/>
                </a:solidFill>
                <a:uFill>
                  <a:noFill/>
                </a:uFill>
                <a:latin typeface="Poppins Medium"/>
                <a:ea typeface="Poppins Medium"/>
                <a:cs typeface="Poppins Medium"/>
                <a:sym typeface="Poppins Medium"/>
                <a:hlinkClick r:id="rId18">
                  <a:extLst>
                    <a:ext uri="{A12FA001-AC4F-418D-AE19-62706E023703}">
                      <ahyp:hlinkClr val="tx"/>
                    </a:ext>
                  </a:extLst>
                </a:hlinkClick>
              </a:rPr>
              <a:t>T1M1</a:t>
            </a:r>
            <a:endParaRPr sz="800">
              <a:solidFill>
                <a:schemeClr val="lt2"/>
              </a:solidFill>
              <a:latin typeface="Calibri"/>
              <a:ea typeface="Calibri"/>
              <a:cs typeface="Calibri"/>
              <a:sym typeface="Calibri"/>
            </a:endParaRPr>
          </a:p>
        </p:txBody>
      </p:sp>
      <p:sp>
        <p:nvSpPr>
          <p:cNvPr id="592" name="Google Shape;592;p23">
            <a:hlinkClick r:id="rId19"/>
          </p:cNvPr>
          <p:cNvSpPr/>
          <p:nvPr/>
        </p:nvSpPr>
        <p:spPr>
          <a:xfrm>
            <a:off x="2304113" y="6640645"/>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T1M4</a:t>
            </a:r>
            <a:endParaRPr sz="800">
              <a:solidFill>
                <a:schemeClr val="lt1"/>
              </a:solidFill>
              <a:latin typeface="Calibri"/>
              <a:ea typeface="Calibri"/>
              <a:cs typeface="Calibri"/>
              <a:sym typeface="Calibri"/>
            </a:endParaRPr>
          </a:p>
        </p:txBody>
      </p:sp>
      <p:sp>
        <p:nvSpPr>
          <p:cNvPr id="593" name="Google Shape;593;p23">
            <a:hlinkClick r:id="rId20"/>
          </p:cNvPr>
          <p:cNvSpPr/>
          <p:nvPr/>
        </p:nvSpPr>
        <p:spPr>
          <a:xfrm>
            <a:off x="1120538" y="7007289"/>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T1M2</a:t>
            </a:r>
            <a:endParaRPr sz="800">
              <a:solidFill>
                <a:schemeClr val="lt1"/>
              </a:solidFill>
              <a:latin typeface="Calibri"/>
              <a:ea typeface="Calibri"/>
              <a:cs typeface="Calibri"/>
              <a:sym typeface="Calibri"/>
            </a:endParaRPr>
          </a:p>
        </p:txBody>
      </p:sp>
      <p:sp>
        <p:nvSpPr>
          <p:cNvPr id="594" name="Google Shape;594;p23">
            <a:hlinkClick r:id="rId21"/>
          </p:cNvPr>
          <p:cNvSpPr/>
          <p:nvPr/>
        </p:nvSpPr>
        <p:spPr>
          <a:xfrm>
            <a:off x="2304113" y="7007289"/>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T1M5</a:t>
            </a:r>
            <a:endParaRPr sz="800">
              <a:solidFill>
                <a:schemeClr val="lt1"/>
              </a:solidFill>
              <a:latin typeface="Calibri"/>
              <a:ea typeface="Calibri"/>
              <a:cs typeface="Calibri"/>
              <a:sym typeface="Calibri"/>
            </a:endParaRPr>
          </a:p>
        </p:txBody>
      </p:sp>
      <p:sp>
        <p:nvSpPr>
          <p:cNvPr id="595" name="Google Shape;595;p23">
            <a:hlinkClick r:id="rId22"/>
          </p:cNvPr>
          <p:cNvSpPr/>
          <p:nvPr/>
        </p:nvSpPr>
        <p:spPr>
          <a:xfrm>
            <a:off x="1120538" y="7373932"/>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T1M3</a:t>
            </a:r>
            <a:endParaRPr sz="800">
              <a:solidFill>
                <a:schemeClr val="lt1"/>
              </a:solidFill>
              <a:latin typeface="Calibri"/>
              <a:ea typeface="Calibri"/>
              <a:cs typeface="Calibri"/>
              <a:sym typeface="Calibri"/>
            </a:endParaRPr>
          </a:p>
        </p:txBody>
      </p:sp>
      <p:sp>
        <p:nvSpPr>
          <p:cNvPr id="596" name="Google Shape;596;p23">
            <a:hlinkClick r:id="rId23"/>
          </p:cNvPr>
          <p:cNvSpPr/>
          <p:nvPr/>
        </p:nvSpPr>
        <p:spPr>
          <a:xfrm>
            <a:off x="2304113" y="7373932"/>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T1M6</a:t>
            </a:r>
            <a:endParaRPr sz="800">
              <a:solidFill>
                <a:schemeClr val="lt1"/>
              </a:solidFill>
              <a:latin typeface="Calibri"/>
              <a:ea typeface="Calibri"/>
              <a:cs typeface="Calibri"/>
              <a:sym typeface="Calibri"/>
            </a:endParaRPr>
          </a:p>
        </p:txBody>
      </p:sp>
      <p:sp>
        <p:nvSpPr>
          <p:cNvPr id="597" name="Google Shape;597;p23">
            <a:hlinkClick r:id="rId24"/>
          </p:cNvPr>
          <p:cNvSpPr/>
          <p:nvPr/>
        </p:nvSpPr>
        <p:spPr>
          <a:xfrm>
            <a:off x="4354738" y="6640642"/>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T2M1</a:t>
            </a:r>
            <a:endParaRPr sz="800">
              <a:solidFill>
                <a:schemeClr val="lt1"/>
              </a:solidFill>
              <a:latin typeface="Calibri"/>
              <a:ea typeface="Calibri"/>
              <a:cs typeface="Calibri"/>
              <a:sym typeface="Calibri"/>
            </a:endParaRPr>
          </a:p>
        </p:txBody>
      </p:sp>
      <p:sp>
        <p:nvSpPr>
          <p:cNvPr id="598" name="Google Shape;598;p23">
            <a:hlinkClick r:id="rId25"/>
          </p:cNvPr>
          <p:cNvSpPr/>
          <p:nvPr/>
        </p:nvSpPr>
        <p:spPr>
          <a:xfrm>
            <a:off x="5538313" y="6854469"/>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T2M4</a:t>
            </a:r>
            <a:endParaRPr sz="800">
              <a:solidFill>
                <a:schemeClr val="lt1"/>
              </a:solidFill>
              <a:latin typeface="Calibri"/>
              <a:ea typeface="Calibri"/>
              <a:cs typeface="Calibri"/>
              <a:sym typeface="Calibri"/>
            </a:endParaRPr>
          </a:p>
        </p:txBody>
      </p:sp>
      <p:sp>
        <p:nvSpPr>
          <p:cNvPr id="599" name="Google Shape;599;p23">
            <a:hlinkClick r:id="rId26"/>
          </p:cNvPr>
          <p:cNvSpPr/>
          <p:nvPr/>
        </p:nvSpPr>
        <p:spPr>
          <a:xfrm>
            <a:off x="4354738" y="7007285"/>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T2M2</a:t>
            </a:r>
            <a:endParaRPr sz="800">
              <a:solidFill>
                <a:schemeClr val="lt1"/>
              </a:solidFill>
              <a:latin typeface="Calibri"/>
              <a:ea typeface="Calibri"/>
              <a:cs typeface="Calibri"/>
              <a:sym typeface="Calibri"/>
            </a:endParaRPr>
          </a:p>
        </p:txBody>
      </p:sp>
      <p:sp>
        <p:nvSpPr>
          <p:cNvPr id="600" name="Google Shape;600;p23">
            <a:hlinkClick r:id="rId27"/>
          </p:cNvPr>
          <p:cNvSpPr/>
          <p:nvPr/>
        </p:nvSpPr>
        <p:spPr>
          <a:xfrm>
            <a:off x="5538313" y="7221112"/>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T2M5</a:t>
            </a:r>
            <a:endParaRPr sz="800">
              <a:solidFill>
                <a:schemeClr val="lt1"/>
              </a:solidFill>
              <a:latin typeface="Calibri"/>
              <a:ea typeface="Calibri"/>
              <a:cs typeface="Calibri"/>
              <a:sym typeface="Calibri"/>
            </a:endParaRPr>
          </a:p>
        </p:txBody>
      </p:sp>
      <p:sp>
        <p:nvSpPr>
          <p:cNvPr id="601" name="Google Shape;601;p23">
            <a:hlinkClick r:id="rId28"/>
          </p:cNvPr>
          <p:cNvSpPr/>
          <p:nvPr/>
        </p:nvSpPr>
        <p:spPr>
          <a:xfrm>
            <a:off x="4354738" y="7373928"/>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T2M3</a:t>
            </a:r>
            <a:endParaRPr sz="800">
              <a:solidFill>
                <a:schemeClr val="lt1"/>
              </a:solidFill>
              <a:latin typeface="Calibri"/>
              <a:ea typeface="Calibri"/>
              <a:cs typeface="Calibri"/>
              <a:sym typeface="Calibri"/>
            </a:endParaRPr>
          </a:p>
        </p:txBody>
      </p:sp>
      <p:sp>
        <p:nvSpPr>
          <p:cNvPr id="602" name="Google Shape;602;p23">
            <a:hlinkClick r:id="rId29"/>
          </p:cNvPr>
          <p:cNvSpPr/>
          <p:nvPr/>
        </p:nvSpPr>
        <p:spPr>
          <a:xfrm>
            <a:off x="7883788" y="6692554"/>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T3M1</a:t>
            </a:r>
            <a:endParaRPr sz="800">
              <a:solidFill>
                <a:schemeClr val="lt1"/>
              </a:solidFill>
              <a:latin typeface="Calibri"/>
              <a:ea typeface="Calibri"/>
              <a:cs typeface="Calibri"/>
              <a:sym typeface="Calibri"/>
            </a:endParaRPr>
          </a:p>
        </p:txBody>
      </p:sp>
      <p:sp>
        <p:nvSpPr>
          <p:cNvPr id="603" name="Google Shape;603;p23">
            <a:hlinkClick r:id="rId30"/>
          </p:cNvPr>
          <p:cNvSpPr/>
          <p:nvPr/>
        </p:nvSpPr>
        <p:spPr>
          <a:xfrm>
            <a:off x="9067363" y="6886942"/>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T3M4</a:t>
            </a:r>
            <a:endParaRPr sz="800">
              <a:solidFill>
                <a:schemeClr val="lt1"/>
              </a:solidFill>
              <a:latin typeface="Calibri"/>
              <a:ea typeface="Calibri"/>
              <a:cs typeface="Calibri"/>
              <a:sym typeface="Calibri"/>
            </a:endParaRPr>
          </a:p>
        </p:txBody>
      </p:sp>
      <p:sp>
        <p:nvSpPr>
          <p:cNvPr id="604" name="Google Shape;604;p23">
            <a:hlinkClick r:id="rId31"/>
          </p:cNvPr>
          <p:cNvSpPr/>
          <p:nvPr/>
        </p:nvSpPr>
        <p:spPr>
          <a:xfrm>
            <a:off x="7883788" y="7059198"/>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T3M2</a:t>
            </a:r>
            <a:endParaRPr sz="800">
              <a:solidFill>
                <a:schemeClr val="lt1"/>
              </a:solidFill>
              <a:latin typeface="Calibri"/>
              <a:ea typeface="Calibri"/>
              <a:cs typeface="Calibri"/>
              <a:sym typeface="Calibri"/>
            </a:endParaRPr>
          </a:p>
        </p:txBody>
      </p:sp>
      <p:sp>
        <p:nvSpPr>
          <p:cNvPr id="605" name="Google Shape;605;p23">
            <a:hlinkClick r:id="rId32"/>
          </p:cNvPr>
          <p:cNvSpPr/>
          <p:nvPr/>
        </p:nvSpPr>
        <p:spPr>
          <a:xfrm>
            <a:off x="9067363" y="7253585"/>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T3M5</a:t>
            </a:r>
            <a:endParaRPr sz="800">
              <a:solidFill>
                <a:schemeClr val="lt1"/>
              </a:solidFill>
              <a:latin typeface="Calibri"/>
              <a:ea typeface="Calibri"/>
              <a:cs typeface="Calibri"/>
              <a:sym typeface="Calibri"/>
            </a:endParaRPr>
          </a:p>
        </p:txBody>
      </p:sp>
      <p:sp>
        <p:nvSpPr>
          <p:cNvPr id="606" name="Google Shape;606;p23">
            <a:hlinkClick r:id="rId33"/>
          </p:cNvPr>
          <p:cNvSpPr/>
          <p:nvPr/>
        </p:nvSpPr>
        <p:spPr>
          <a:xfrm>
            <a:off x="7883788" y="7425841"/>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T3M3</a:t>
            </a:r>
            <a:endParaRPr sz="800">
              <a:solidFill>
                <a:schemeClr val="lt1"/>
              </a:solidFill>
              <a:latin typeface="Calibri"/>
              <a:ea typeface="Calibri"/>
              <a:cs typeface="Calibri"/>
              <a:sym typeface="Calibri"/>
            </a:endParaRPr>
          </a:p>
        </p:txBody>
      </p:sp>
      <p:sp>
        <p:nvSpPr>
          <p:cNvPr id="607" name="Google Shape;607;p23">
            <a:hlinkClick r:id="rId34"/>
          </p:cNvPr>
          <p:cNvSpPr/>
          <p:nvPr/>
        </p:nvSpPr>
        <p:spPr>
          <a:xfrm>
            <a:off x="11136438" y="6640642"/>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T4M1</a:t>
            </a:r>
            <a:endParaRPr sz="800">
              <a:solidFill>
                <a:schemeClr val="lt1"/>
              </a:solidFill>
              <a:latin typeface="Calibri"/>
              <a:ea typeface="Calibri"/>
              <a:cs typeface="Calibri"/>
              <a:sym typeface="Calibri"/>
            </a:endParaRPr>
          </a:p>
        </p:txBody>
      </p:sp>
      <p:sp>
        <p:nvSpPr>
          <p:cNvPr id="608" name="Google Shape;608;p23">
            <a:hlinkClick r:id="rId35"/>
          </p:cNvPr>
          <p:cNvSpPr/>
          <p:nvPr/>
        </p:nvSpPr>
        <p:spPr>
          <a:xfrm>
            <a:off x="12320013" y="6640642"/>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T4M4</a:t>
            </a:r>
            <a:endParaRPr sz="800">
              <a:solidFill>
                <a:schemeClr val="lt1"/>
              </a:solidFill>
              <a:latin typeface="Calibri"/>
              <a:ea typeface="Calibri"/>
              <a:cs typeface="Calibri"/>
              <a:sym typeface="Calibri"/>
            </a:endParaRPr>
          </a:p>
        </p:txBody>
      </p:sp>
      <p:sp>
        <p:nvSpPr>
          <p:cNvPr id="609" name="Google Shape;609;p23">
            <a:hlinkClick r:id="rId36"/>
          </p:cNvPr>
          <p:cNvSpPr/>
          <p:nvPr/>
        </p:nvSpPr>
        <p:spPr>
          <a:xfrm>
            <a:off x="11136438" y="7007285"/>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T4M2</a:t>
            </a:r>
            <a:endParaRPr sz="800">
              <a:solidFill>
                <a:schemeClr val="lt1"/>
              </a:solidFill>
              <a:latin typeface="Calibri"/>
              <a:ea typeface="Calibri"/>
              <a:cs typeface="Calibri"/>
              <a:sym typeface="Calibri"/>
            </a:endParaRPr>
          </a:p>
        </p:txBody>
      </p:sp>
      <p:sp>
        <p:nvSpPr>
          <p:cNvPr id="610" name="Google Shape;610;p23">
            <a:hlinkClick r:id="rId37"/>
          </p:cNvPr>
          <p:cNvSpPr/>
          <p:nvPr/>
        </p:nvSpPr>
        <p:spPr>
          <a:xfrm>
            <a:off x="12320013" y="7007285"/>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T4M5</a:t>
            </a:r>
            <a:endParaRPr sz="800">
              <a:solidFill>
                <a:schemeClr val="lt1"/>
              </a:solidFill>
              <a:latin typeface="Calibri"/>
              <a:ea typeface="Calibri"/>
              <a:cs typeface="Calibri"/>
              <a:sym typeface="Calibri"/>
            </a:endParaRPr>
          </a:p>
        </p:txBody>
      </p:sp>
      <p:sp>
        <p:nvSpPr>
          <p:cNvPr id="611" name="Google Shape;611;p23">
            <a:hlinkClick r:id="rId38"/>
          </p:cNvPr>
          <p:cNvSpPr/>
          <p:nvPr/>
        </p:nvSpPr>
        <p:spPr>
          <a:xfrm>
            <a:off x="11136438" y="7373928"/>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T4M3</a:t>
            </a:r>
            <a:endParaRPr sz="800">
              <a:solidFill>
                <a:schemeClr val="lt1"/>
              </a:solidFill>
              <a:latin typeface="Calibri"/>
              <a:ea typeface="Calibri"/>
              <a:cs typeface="Calibri"/>
              <a:sym typeface="Calibri"/>
            </a:endParaRPr>
          </a:p>
        </p:txBody>
      </p:sp>
      <p:sp>
        <p:nvSpPr>
          <p:cNvPr id="612" name="Google Shape;612;p23">
            <a:hlinkClick r:id="rId39"/>
          </p:cNvPr>
          <p:cNvSpPr/>
          <p:nvPr/>
        </p:nvSpPr>
        <p:spPr>
          <a:xfrm>
            <a:off x="12320013" y="7373928"/>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T4M6</a:t>
            </a:r>
            <a:endParaRPr sz="800">
              <a:solidFill>
                <a:schemeClr val="lt1"/>
              </a:solidFill>
              <a:latin typeface="Calibri"/>
              <a:ea typeface="Calibri"/>
              <a:cs typeface="Calibri"/>
              <a:sym typeface="Calibri"/>
            </a:endParaRPr>
          </a:p>
        </p:txBody>
      </p:sp>
      <p:sp>
        <p:nvSpPr>
          <p:cNvPr id="613" name="Google Shape;613;p23">
            <a:hlinkClick r:id="rId40"/>
          </p:cNvPr>
          <p:cNvSpPr/>
          <p:nvPr/>
        </p:nvSpPr>
        <p:spPr>
          <a:xfrm>
            <a:off x="14389088" y="6683629"/>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T5M1</a:t>
            </a:r>
            <a:endParaRPr sz="800">
              <a:solidFill>
                <a:schemeClr val="lt1"/>
              </a:solidFill>
              <a:latin typeface="Calibri"/>
              <a:ea typeface="Calibri"/>
              <a:cs typeface="Calibri"/>
              <a:sym typeface="Calibri"/>
            </a:endParaRPr>
          </a:p>
        </p:txBody>
      </p:sp>
      <p:sp>
        <p:nvSpPr>
          <p:cNvPr id="614" name="Google Shape;614;p23">
            <a:hlinkClick r:id="rId41"/>
          </p:cNvPr>
          <p:cNvSpPr/>
          <p:nvPr/>
        </p:nvSpPr>
        <p:spPr>
          <a:xfrm>
            <a:off x="15572663" y="6683629"/>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T5M4</a:t>
            </a:r>
            <a:endParaRPr sz="800">
              <a:solidFill>
                <a:schemeClr val="lt1"/>
              </a:solidFill>
              <a:latin typeface="Calibri"/>
              <a:ea typeface="Calibri"/>
              <a:cs typeface="Calibri"/>
              <a:sym typeface="Calibri"/>
            </a:endParaRPr>
          </a:p>
        </p:txBody>
      </p:sp>
      <p:sp>
        <p:nvSpPr>
          <p:cNvPr id="615" name="Google Shape;615;p23">
            <a:hlinkClick r:id="rId42"/>
          </p:cNvPr>
          <p:cNvSpPr/>
          <p:nvPr/>
        </p:nvSpPr>
        <p:spPr>
          <a:xfrm>
            <a:off x="14389088" y="7050273"/>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T5M2</a:t>
            </a:r>
            <a:endParaRPr sz="800">
              <a:solidFill>
                <a:schemeClr val="lt1"/>
              </a:solidFill>
              <a:latin typeface="Calibri"/>
              <a:ea typeface="Calibri"/>
              <a:cs typeface="Calibri"/>
              <a:sym typeface="Calibri"/>
            </a:endParaRPr>
          </a:p>
        </p:txBody>
      </p:sp>
      <p:sp>
        <p:nvSpPr>
          <p:cNvPr id="616" name="Google Shape;616;p23">
            <a:hlinkClick r:id="rId43"/>
          </p:cNvPr>
          <p:cNvSpPr/>
          <p:nvPr/>
        </p:nvSpPr>
        <p:spPr>
          <a:xfrm>
            <a:off x="15572663" y="7050273"/>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T5M5</a:t>
            </a:r>
            <a:endParaRPr sz="800">
              <a:solidFill>
                <a:schemeClr val="lt1"/>
              </a:solidFill>
              <a:latin typeface="Calibri"/>
              <a:ea typeface="Calibri"/>
              <a:cs typeface="Calibri"/>
              <a:sym typeface="Calibri"/>
            </a:endParaRPr>
          </a:p>
        </p:txBody>
      </p:sp>
      <p:sp>
        <p:nvSpPr>
          <p:cNvPr id="617" name="Google Shape;617;p23">
            <a:hlinkClick r:id="rId44"/>
          </p:cNvPr>
          <p:cNvSpPr/>
          <p:nvPr/>
        </p:nvSpPr>
        <p:spPr>
          <a:xfrm>
            <a:off x="14389088" y="7416916"/>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T5M3</a:t>
            </a:r>
            <a:endParaRPr sz="800">
              <a:solidFill>
                <a:schemeClr val="lt1"/>
              </a:solidFill>
              <a:latin typeface="Calibri"/>
              <a:ea typeface="Calibri"/>
              <a:cs typeface="Calibri"/>
              <a:sym typeface="Calibri"/>
            </a:endParaRPr>
          </a:p>
        </p:txBody>
      </p:sp>
      <p:sp>
        <p:nvSpPr>
          <p:cNvPr id="618" name="Google Shape;618;p23">
            <a:hlinkClick r:id="rId45"/>
          </p:cNvPr>
          <p:cNvSpPr/>
          <p:nvPr/>
        </p:nvSpPr>
        <p:spPr>
          <a:xfrm>
            <a:off x="15572663" y="7416916"/>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T5M6</a:t>
            </a:r>
            <a:endParaRPr sz="800">
              <a:solidFill>
                <a:schemeClr val="lt1"/>
              </a:solidFill>
              <a:latin typeface="Calibri"/>
              <a:ea typeface="Calibri"/>
              <a:cs typeface="Calibri"/>
              <a:sym typeface="Calibri"/>
            </a:endParaRPr>
          </a:p>
        </p:txBody>
      </p:sp>
      <p:sp>
        <p:nvSpPr>
          <p:cNvPr id="619" name="Google Shape;619;p23">
            <a:hlinkClick r:id="rId46"/>
          </p:cNvPr>
          <p:cNvSpPr/>
          <p:nvPr/>
        </p:nvSpPr>
        <p:spPr>
          <a:xfrm>
            <a:off x="14413200" y="8107604"/>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T10M1</a:t>
            </a:r>
            <a:endParaRPr sz="800">
              <a:solidFill>
                <a:schemeClr val="lt1"/>
              </a:solidFill>
              <a:latin typeface="Calibri"/>
              <a:ea typeface="Calibri"/>
              <a:cs typeface="Calibri"/>
              <a:sym typeface="Calibri"/>
            </a:endParaRPr>
          </a:p>
        </p:txBody>
      </p:sp>
      <p:sp>
        <p:nvSpPr>
          <p:cNvPr id="620" name="Google Shape;620;p23">
            <a:hlinkClick r:id="rId47"/>
          </p:cNvPr>
          <p:cNvSpPr/>
          <p:nvPr/>
        </p:nvSpPr>
        <p:spPr>
          <a:xfrm>
            <a:off x="15596775" y="8090592"/>
            <a:ext cx="1097400" cy="2292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T10M4</a:t>
            </a:r>
            <a:endParaRPr sz="800">
              <a:solidFill>
                <a:schemeClr val="lt1"/>
              </a:solidFill>
              <a:latin typeface="Calibri"/>
              <a:ea typeface="Calibri"/>
              <a:cs typeface="Calibri"/>
              <a:sym typeface="Calibri"/>
            </a:endParaRPr>
          </a:p>
        </p:txBody>
      </p:sp>
      <p:sp>
        <p:nvSpPr>
          <p:cNvPr id="621" name="Google Shape;621;p23">
            <a:hlinkClick r:id="rId48"/>
          </p:cNvPr>
          <p:cNvSpPr/>
          <p:nvPr/>
        </p:nvSpPr>
        <p:spPr>
          <a:xfrm>
            <a:off x="14413200" y="8474248"/>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T10M2</a:t>
            </a:r>
            <a:endParaRPr sz="800">
              <a:solidFill>
                <a:schemeClr val="lt1"/>
              </a:solidFill>
              <a:latin typeface="Calibri"/>
              <a:ea typeface="Calibri"/>
              <a:cs typeface="Calibri"/>
              <a:sym typeface="Calibri"/>
            </a:endParaRPr>
          </a:p>
        </p:txBody>
      </p:sp>
      <p:sp>
        <p:nvSpPr>
          <p:cNvPr id="622" name="Google Shape;622;p23">
            <a:hlinkClick r:id="rId49"/>
          </p:cNvPr>
          <p:cNvSpPr/>
          <p:nvPr/>
        </p:nvSpPr>
        <p:spPr>
          <a:xfrm>
            <a:off x="15596775" y="8375136"/>
            <a:ext cx="1097400" cy="2292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T10M5</a:t>
            </a:r>
            <a:endParaRPr sz="800">
              <a:solidFill>
                <a:schemeClr val="lt1"/>
              </a:solidFill>
              <a:latin typeface="Calibri"/>
              <a:ea typeface="Calibri"/>
              <a:cs typeface="Calibri"/>
              <a:sym typeface="Calibri"/>
            </a:endParaRPr>
          </a:p>
        </p:txBody>
      </p:sp>
      <p:sp>
        <p:nvSpPr>
          <p:cNvPr id="623" name="Google Shape;623;p23">
            <a:hlinkClick r:id="rId50"/>
          </p:cNvPr>
          <p:cNvSpPr/>
          <p:nvPr/>
        </p:nvSpPr>
        <p:spPr>
          <a:xfrm>
            <a:off x="14413200" y="8840891"/>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T10M3</a:t>
            </a:r>
            <a:endParaRPr sz="800">
              <a:solidFill>
                <a:schemeClr val="lt1"/>
              </a:solidFill>
              <a:latin typeface="Calibri"/>
              <a:ea typeface="Calibri"/>
              <a:cs typeface="Calibri"/>
              <a:sym typeface="Calibri"/>
            </a:endParaRPr>
          </a:p>
        </p:txBody>
      </p:sp>
      <p:sp>
        <p:nvSpPr>
          <p:cNvPr id="624" name="Google Shape;624;p23">
            <a:hlinkClick r:id="rId51"/>
          </p:cNvPr>
          <p:cNvSpPr/>
          <p:nvPr/>
        </p:nvSpPr>
        <p:spPr>
          <a:xfrm>
            <a:off x="15596775" y="8659680"/>
            <a:ext cx="1097400" cy="2292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T10M6</a:t>
            </a:r>
            <a:endParaRPr sz="800">
              <a:solidFill>
                <a:schemeClr val="lt1"/>
              </a:solidFill>
              <a:latin typeface="Calibri"/>
              <a:ea typeface="Calibri"/>
              <a:cs typeface="Calibri"/>
              <a:sym typeface="Calibri"/>
            </a:endParaRPr>
          </a:p>
        </p:txBody>
      </p:sp>
      <p:sp>
        <p:nvSpPr>
          <p:cNvPr id="625" name="Google Shape;625;p23">
            <a:hlinkClick r:id="rId52"/>
          </p:cNvPr>
          <p:cNvSpPr/>
          <p:nvPr/>
        </p:nvSpPr>
        <p:spPr>
          <a:xfrm>
            <a:off x="11102800" y="8119679"/>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T9M1</a:t>
            </a:r>
            <a:endParaRPr sz="800">
              <a:solidFill>
                <a:schemeClr val="lt1"/>
              </a:solidFill>
              <a:latin typeface="Calibri"/>
              <a:ea typeface="Calibri"/>
              <a:cs typeface="Calibri"/>
              <a:sym typeface="Calibri"/>
            </a:endParaRPr>
          </a:p>
        </p:txBody>
      </p:sp>
      <p:sp>
        <p:nvSpPr>
          <p:cNvPr id="626" name="Google Shape;626;p23">
            <a:hlinkClick r:id="rId53"/>
          </p:cNvPr>
          <p:cNvSpPr/>
          <p:nvPr/>
        </p:nvSpPr>
        <p:spPr>
          <a:xfrm>
            <a:off x="12286375" y="8119679"/>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T9M4</a:t>
            </a:r>
            <a:endParaRPr sz="800">
              <a:solidFill>
                <a:schemeClr val="lt1"/>
              </a:solidFill>
              <a:latin typeface="Calibri"/>
              <a:ea typeface="Calibri"/>
              <a:cs typeface="Calibri"/>
              <a:sym typeface="Calibri"/>
            </a:endParaRPr>
          </a:p>
        </p:txBody>
      </p:sp>
      <p:sp>
        <p:nvSpPr>
          <p:cNvPr id="627" name="Google Shape;627;p23">
            <a:hlinkClick r:id="rId54"/>
          </p:cNvPr>
          <p:cNvSpPr/>
          <p:nvPr/>
        </p:nvSpPr>
        <p:spPr>
          <a:xfrm>
            <a:off x="11102800" y="8486323"/>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T9M2</a:t>
            </a:r>
            <a:endParaRPr sz="800">
              <a:solidFill>
                <a:schemeClr val="lt1"/>
              </a:solidFill>
              <a:latin typeface="Calibri"/>
              <a:ea typeface="Calibri"/>
              <a:cs typeface="Calibri"/>
              <a:sym typeface="Calibri"/>
            </a:endParaRPr>
          </a:p>
        </p:txBody>
      </p:sp>
      <p:sp>
        <p:nvSpPr>
          <p:cNvPr id="628" name="Google Shape;628;p23">
            <a:hlinkClick r:id="rId55"/>
          </p:cNvPr>
          <p:cNvSpPr/>
          <p:nvPr/>
        </p:nvSpPr>
        <p:spPr>
          <a:xfrm>
            <a:off x="12286375" y="8486323"/>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T9M5</a:t>
            </a:r>
            <a:endParaRPr sz="800">
              <a:solidFill>
                <a:schemeClr val="lt1"/>
              </a:solidFill>
              <a:latin typeface="Calibri"/>
              <a:ea typeface="Calibri"/>
              <a:cs typeface="Calibri"/>
              <a:sym typeface="Calibri"/>
            </a:endParaRPr>
          </a:p>
        </p:txBody>
      </p:sp>
      <p:sp>
        <p:nvSpPr>
          <p:cNvPr id="629" name="Google Shape;629;p23">
            <a:hlinkClick r:id="rId56"/>
          </p:cNvPr>
          <p:cNvSpPr/>
          <p:nvPr/>
        </p:nvSpPr>
        <p:spPr>
          <a:xfrm>
            <a:off x="11102800" y="8852966"/>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T9M3</a:t>
            </a:r>
            <a:endParaRPr sz="800">
              <a:solidFill>
                <a:schemeClr val="lt1"/>
              </a:solidFill>
              <a:latin typeface="Calibri"/>
              <a:ea typeface="Calibri"/>
              <a:cs typeface="Calibri"/>
              <a:sym typeface="Calibri"/>
            </a:endParaRPr>
          </a:p>
        </p:txBody>
      </p:sp>
      <p:sp>
        <p:nvSpPr>
          <p:cNvPr id="630" name="Google Shape;630;p23">
            <a:hlinkClick r:id="rId57"/>
          </p:cNvPr>
          <p:cNvSpPr/>
          <p:nvPr/>
        </p:nvSpPr>
        <p:spPr>
          <a:xfrm>
            <a:off x="12286375" y="8852966"/>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T9M6</a:t>
            </a:r>
            <a:endParaRPr sz="800">
              <a:solidFill>
                <a:schemeClr val="lt1"/>
              </a:solidFill>
              <a:latin typeface="Calibri"/>
              <a:ea typeface="Calibri"/>
              <a:cs typeface="Calibri"/>
              <a:sym typeface="Calibri"/>
            </a:endParaRPr>
          </a:p>
        </p:txBody>
      </p:sp>
      <p:sp>
        <p:nvSpPr>
          <p:cNvPr id="631" name="Google Shape;631;p23">
            <a:hlinkClick r:id="rId58"/>
          </p:cNvPr>
          <p:cNvSpPr/>
          <p:nvPr/>
        </p:nvSpPr>
        <p:spPr>
          <a:xfrm>
            <a:off x="7907913" y="8119679"/>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T8M1</a:t>
            </a:r>
            <a:endParaRPr sz="800">
              <a:solidFill>
                <a:schemeClr val="lt1"/>
              </a:solidFill>
              <a:latin typeface="Calibri"/>
              <a:ea typeface="Calibri"/>
              <a:cs typeface="Calibri"/>
              <a:sym typeface="Calibri"/>
            </a:endParaRPr>
          </a:p>
        </p:txBody>
      </p:sp>
      <p:sp>
        <p:nvSpPr>
          <p:cNvPr id="632" name="Google Shape;632;p23">
            <a:hlinkClick r:id="rId59"/>
          </p:cNvPr>
          <p:cNvSpPr/>
          <p:nvPr/>
        </p:nvSpPr>
        <p:spPr>
          <a:xfrm>
            <a:off x="9091488" y="8119679"/>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T8M4</a:t>
            </a:r>
            <a:endParaRPr sz="800">
              <a:solidFill>
                <a:schemeClr val="lt1"/>
              </a:solidFill>
              <a:latin typeface="Calibri"/>
              <a:ea typeface="Calibri"/>
              <a:cs typeface="Calibri"/>
              <a:sym typeface="Calibri"/>
            </a:endParaRPr>
          </a:p>
        </p:txBody>
      </p:sp>
      <p:sp>
        <p:nvSpPr>
          <p:cNvPr id="633" name="Google Shape;633;p23">
            <a:hlinkClick r:id="rId60"/>
          </p:cNvPr>
          <p:cNvSpPr/>
          <p:nvPr/>
        </p:nvSpPr>
        <p:spPr>
          <a:xfrm>
            <a:off x="7907913" y="8486323"/>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T8M2</a:t>
            </a:r>
            <a:endParaRPr sz="800">
              <a:solidFill>
                <a:schemeClr val="lt1"/>
              </a:solidFill>
              <a:latin typeface="Calibri"/>
              <a:ea typeface="Calibri"/>
              <a:cs typeface="Calibri"/>
              <a:sym typeface="Calibri"/>
            </a:endParaRPr>
          </a:p>
        </p:txBody>
      </p:sp>
      <p:sp>
        <p:nvSpPr>
          <p:cNvPr id="634" name="Google Shape;634;p23">
            <a:hlinkClick r:id="rId61"/>
          </p:cNvPr>
          <p:cNvSpPr/>
          <p:nvPr/>
        </p:nvSpPr>
        <p:spPr>
          <a:xfrm>
            <a:off x="9091488" y="8486323"/>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T8M5</a:t>
            </a:r>
            <a:endParaRPr sz="800">
              <a:solidFill>
                <a:schemeClr val="lt1"/>
              </a:solidFill>
              <a:latin typeface="Calibri"/>
              <a:ea typeface="Calibri"/>
              <a:cs typeface="Calibri"/>
              <a:sym typeface="Calibri"/>
            </a:endParaRPr>
          </a:p>
        </p:txBody>
      </p:sp>
      <p:sp>
        <p:nvSpPr>
          <p:cNvPr id="635" name="Google Shape;635;p23">
            <a:hlinkClick r:id="rId62"/>
          </p:cNvPr>
          <p:cNvSpPr/>
          <p:nvPr/>
        </p:nvSpPr>
        <p:spPr>
          <a:xfrm>
            <a:off x="7907913" y="8852966"/>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T8M3</a:t>
            </a:r>
            <a:endParaRPr sz="800">
              <a:solidFill>
                <a:schemeClr val="lt1"/>
              </a:solidFill>
              <a:latin typeface="Calibri"/>
              <a:ea typeface="Calibri"/>
              <a:cs typeface="Calibri"/>
              <a:sym typeface="Calibri"/>
            </a:endParaRPr>
          </a:p>
        </p:txBody>
      </p:sp>
      <p:sp>
        <p:nvSpPr>
          <p:cNvPr id="636" name="Google Shape;636;p23">
            <a:hlinkClick r:id="rId63"/>
          </p:cNvPr>
          <p:cNvSpPr/>
          <p:nvPr/>
        </p:nvSpPr>
        <p:spPr>
          <a:xfrm>
            <a:off x="9091488" y="8852966"/>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T8M6</a:t>
            </a:r>
            <a:endParaRPr sz="800">
              <a:solidFill>
                <a:schemeClr val="lt1"/>
              </a:solidFill>
              <a:latin typeface="Calibri"/>
              <a:ea typeface="Calibri"/>
              <a:cs typeface="Calibri"/>
              <a:sym typeface="Calibri"/>
            </a:endParaRPr>
          </a:p>
        </p:txBody>
      </p:sp>
      <p:sp>
        <p:nvSpPr>
          <p:cNvPr id="637" name="Google Shape;637;p23">
            <a:hlinkClick r:id="rId64"/>
          </p:cNvPr>
          <p:cNvSpPr/>
          <p:nvPr/>
        </p:nvSpPr>
        <p:spPr>
          <a:xfrm>
            <a:off x="4394063" y="8119679"/>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T7M1</a:t>
            </a:r>
            <a:endParaRPr sz="800">
              <a:solidFill>
                <a:schemeClr val="lt1"/>
              </a:solidFill>
              <a:latin typeface="Calibri"/>
              <a:ea typeface="Calibri"/>
              <a:cs typeface="Calibri"/>
              <a:sym typeface="Calibri"/>
            </a:endParaRPr>
          </a:p>
        </p:txBody>
      </p:sp>
      <p:sp>
        <p:nvSpPr>
          <p:cNvPr id="638" name="Google Shape;638;p23">
            <a:hlinkClick r:id="rId65"/>
          </p:cNvPr>
          <p:cNvSpPr/>
          <p:nvPr/>
        </p:nvSpPr>
        <p:spPr>
          <a:xfrm>
            <a:off x="5577638" y="8119679"/>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T7M4</a:t>
            </a:r>
            <a:endParaRPr sz="800">
              <a:solidFill>
                <a:schemeClr val="lt1"/>
              </a:solidFill>
              <a:latin typeface="Calibri"/>
              <a:ea typeface="Calibri"/>
              <a:cs typeface="Calibri"/>
              <a:sym typeface="Calibri"/>
            </a:endParaRPr>
          </a:p>
        </p:txBody>
      </p:sp>
      <p:sp>
        <p:nvSpPr>
          <p:cNvPr id="639" name="Google Shape;639;p23">
            <a:hlinkClick r:id="rId66"/>
          </p:cNvPr>
          <p:cNvSpPr/>
          <p:nvPr/>
        </p:nvSpPr>
        <p:spPr>
          <a:xfrm>
            <a:off x="4394063" y="8486323"/>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T7M2</a:t>
            </a:r>
            <a:endParaRPr sz="800">
              <a:solidFill>
                <a:schemeClr val="lt1"/>
              </a:solidFill>
              <a:latin typeface="Calibri"/>
              <a:ea typeface="Calibri"/>
              <a:cs typeface="Calibri"/>
              <a:sym typeface="Calibri"/>
            </a:endParaRPr>
          </a:p>
        </p:txBody>
      </p:sp>
      <p:sp>
        <p:nvSpPr>
          <p:cNvPr id="640" name="Google Shape;640;p23">
            <a:hlinkClick r:id="rId67"/>
          </p:cNvPr>
          <p:cNvSpPr/>
          <p:nvPr/>
        </p:nvSpPr>
        <p:spPr>
          <a:xfrm>
            <a:off x="5577638" y="8486323"/>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T7M5</a:t>
            </a:r>
            <a:endParaRPr sz="800">
              <a:solidFill>
                <a:schemeClr val="lt1"/>
              </a:solidFill>
              <a:latin typeface="Calibri"/>
              <a:ea typeface="Calibri"/>
              <a:cs typeface="Calibri"/>
              <a:sym typeface="Calibri"/>
            </a:endParaRPr>
          </a:p>
        </p:txBody>
      </p:sp>
      <p:sp>
        <p:nvSpPr>
          <p:cNvPr id="641" name="Google Shape;641;p23">
            <a:hlinkClick r:id="rId68"/>
          </p:cNvPr>
          <p:cNvSpPr/>
          <p:nvPr/>
        </p:nvSpPr>
        <p:spPr>
          <a:xfrm>
            <a:off x="4394063" y="8852966"/>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T7M3</a:t>
            </a:r>
            <a:endParaRPr sz="800">
              <a:solidFill>
                <a:schemeClr val="lt1"/>
              </a:solidFill>
              <a:latin typeface="Calibri"/>
              <a:ea typeface="Calibri"/>
              <a:cs typeface="Calibri"/>
              <a:sym typeface="Calibri"/>
            </a:endParaRPr>
          </a:p>
        </p:txBody>
      </p:sp>
      <p:sp>
        <p:nvSpPr>
          <p:cNvPr id="642" name="Google Shape;642;p23">
            <a:hlinkClick r:id="rId69"/>
          </p:cNvPr>
          <p:cNvSpPr/>
          <p:nvPr/>
        </p:nvSpPr>
        <p:spPr>
          <a:xfrm>
            <a:off x="5577638" y="8852966"/>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T7M6</a:t>
            </a:r>
            <a:endParaRPr sz="800">
              <a:solidFill>
                <a:schemeClr val="lt1"/>
              </a:solidFill>
              <a:latin typeface="Calibri"/>
              <a:ea typeface="Calibri"/>
              <a:cs typeface="Calibri"/>
              <a:sym typeface="Calibri"/>
            </a:endParaRPr>
          </a:p>
        </p:txBody>
      </p:sp>
      <p:sp>
        <p:nvSpPr>
          <p:cNvPr id="643" name="Google Shape;643;p23">
            <a:hlinkClick r:id="rId70"/>
          </p:cNvPr>
          <p:cNvSpPr/>
          <p:nvPr/>
        </p:nvSpPr>
        <p:spPr>
          <a:xfrm>
            <a:off x="1120538" y="8107204"/>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T6M1</a:t>
            </a:r>
            <a:endParaRPr sz="800">
              <a:solidFill>
                <a:schemeClr val="lt1"/>
              </a:solidFill>
              <a:latin typeface="Calibri"/>
              <a:ea typeface="Calibri"/>
              <a:cs typeface="Calibri"/>
              <a:sym typeface="Calibri"/>
            </a:endParaRPr>
          </a:p>
        </p:txBody>
      </p:sp>
      <p:sp>
        <p:nvSpPr>
          <p:cNvPr id="644" name="Google Shape;644;p23">
            <a:hlinkClick r:id="rId71"/>
          </p:cNvPr>
          <p:cNvSpPr/>
          <p:nvPr/>
        </p:nvSpPr>
        <p:spPr>
          <a:xfrm>
            <a:off x="2304113" y="8107204"/>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T6M4</a:t>
            </a:r>
            <a:endParaRPr sz="800">
              <a:solidFill>
                <a:schemeClr val="lt1"/>
              </a:solidFill>
              <a:latin typeface="Calibri"/>
              <a:ea typeface="Calibri"/>
              <a:cs typeface="Calibri"/>
              <a:sym typeface="Calibri"/>
            </a:endParaRPr>
          </a:p>
        </p:txBody>
      </p:sp>
      <p:sp>
        <p:nvSpPr>
          <p:cNvPr id="645" name="Google Shape;645;p23">
            <a:hlinkClick r:id="rId72"/>
          </p:cNvPr>
          <p:cNvSpPr/>
          <p:nvPr/>
        </p:nvSpPr>
        <p:spPr>
          <a:xfrm>
            <a:off x="1120538" y="8473848"/>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T6M2</a:t>
            </a:r>
            <a:endParaRPr sz="800">
              <a:solidFill>
                <a:schemeClr val="lt1"/>
              </a:solidFill>
              <a:latin typeface="Calibri"/>
              <a:ea typeface="Calibri"/>
              <a:cs typeface="Calibri"/>
              <a:sym typeface="Calibri"/>
            </a:endParaRPr>
          </a:p>
        </p:txBody>
      </p:sp>
      <p:sp>
        <p:nvSpPr>
          <p:cNvPr id="646" name="Google Shape;646;p23">
            <a:hlinkClick r:id="rId73"/>
          </p:cNvPr>
          <p:cNvSpPr/>
          <p:nvPr/>
        </p:nvSpPr>
        <p:spPr>
          <a:xfrm>
            <a:off x="2304113" y="8473848"/>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T6M5</a:t>
            </a:r>
            <a:endParaRPr sz="800">
              <a:solidFill>
                <a:schemeClr val="lt1"/>
              </a:solidFill>
              <a:latin typeface="Calibri"/>
              <a:ea typeface="Calibri"/>
              <a:cs typeface="Calibri"/>
              <a:sym typeface="Calibri"/>
            </a:endParaRPr>
          </a:p>
        </p:txBody>
      </p:sp>
      <p:sp>
        <p:nvSpPr>
          <p:cNvPr id="647" name="Google Shape;647;p23">
            <a:hlinkClick r:id="rId74"/>
          </p:cNvPr>
          <p:cNvSpPr/>
          <p:nvPr/>
        </p:nvSpPr>
        <p:spPr>
          <a:xfrm>
            <a:off x="1120538" y="8840491"/>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T6M3</a:t>
            </a:r>
            <a:endParaRPr sz="800">
              <a:solidFill>
                <a:schemeClr val="lt1"/>
              </a:solidFill>
              <a:latin typeface="Calibri"/>
              <a:ea typeface="Calibri"/>
              <a:cs typeface="Calibri"/>
              <a:sym typeface="Calibri"/>
            </a:endParaRPr>
          </a:p>
        </p:txBody>
      </p:sp>
      <p:sp>
        <p:nvSpPr>
          <p:cNvPr id="648" name="Google Shape;648;p23">
            <a:hlinkClick r:id="rId75"/>
          </p:cNvPr>
          <p:cNvSpPr/>
          <p:nvPr/>
        </p:nvSpPr>
        <p:spPr>
          <a:xfrm>
            <a:off x="2304113" y="8840491"/>
            <a:ext cx="1097400" cy="2955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T6M6</a:t>
            </a:r>
            <a:endParaRPr sz="800">
              <a:solidFill>
                <a:schemeClr val="lt1"/>
              </a:solidFill>
              <a:latin typeface="Calibri"/>
              <a:ea typeface="Calibri"/>
              <a:cs typeface="Calibri"/>
              <a:sym typeface="Calibri"/>
            </a:endParaRPr>
          </a:p>
        </p:txBody>
      </p:sp>
      <p:sp>
        <p:nvSpPr>
          <p:cNvPr id="649" name="Google Shape;649;p23">
            <a:hlinkClick r:id="rId76"/>
          </p:cNvPr>
          <p:cNvSpPr/>
          <p:nvPr/>
        </p:nvSpPr>
        <p:spPr>
          <a:xfrm>
            <a:off x="15596775" y="8936265"/>
            <a:ext cx="1097400" cy="229200"/>
          </a:xfrm>
          <a:prstGeom prst="roundRect">
            <a:avLst>
              <a:gd fmla="val 16667" name="adj"/>
            </a:avLst>
          </a:prstGeom>
          <a:solidFill>
            <a:srgbClr val="5D997F"/>
          </a:solidFill>
          <a:ln cap="flat" cmpd="sng" w="9525">
            <a:solidFill>
              <a:srgbClr val="D2E7C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6000"/>
              </a:lnSpc>
              <a:spcBef>
                <a:spcPts val="0"/>
              </a:spcBef>
              <a:spcAft>
                <a:spcPts val="0"/>
              </a:spcAft>
              <a:buClr>
                <a:schemeClr val="dk1"/>
              </a:buClr>
              <a:buFont typeface="Arial"/>
              <a:buNone/>
            </a:pPr>
            <a:r>
              <a:rPr lang="en-US" sz="2035">
                <a:solidFill>
                  <a:schemeClr val="lt1"/>
                </a:solidFill>
                <a:latin typeface="Poppins Medium"/>
                <a:ea typeface="Poppins Medium"/>
                <a:cs typeface="Poppins Medium"/>
                <a:sym typeface="Poppins Medium"/>
              </a:rPr>
              <a:t>T10M7</a:t>
            </a:r>
            <a:endParaRPr sz="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pic>
        <p:nvPicPr>
          <p:cNvPr descr="Water quality research and control, tiny people looking through magnifying glass at drop (Dostarczone przez Getty Images)" id="654" name="Google Shape;654;p24"/>
          <p:cNvPicPr preferRelativeResize="0"/>
          <p:nvPr/>
        </p:nvPicPr>
        <p:blipFill rotWithShape="1">
          <a:blip r:embed="rId3">
            <a:alphaModFix/>
          </a:blip>
          <a:srcRect b="6499" l="4186" r="4196" t="14617"/>
          <a:stretch/>
        </p:blipFill>
        <p:spPr>
          <a:xfrm>
            <a:off x="14199850" y="3320968"/>
            <a:ext cx="3708001" cy="3192596"/>
          </a:xfrm>
          <a:prstGeom prst="rect">
            <a:avLst/>
          </a:prstGeom>
          <a:noFill/>
          <a:ln>
            <a:noFill/>
          </a:ln>
        </p:spPr>
      </p:pic>
      <p:sp>
        <p:nvSpPr>
          <p:cNvPr id="655" name="Google Shape;655;p24"/>
          <p:cNvSpPr/>
          <p:nvPr/>
        </p:nvSpPr>
        <p:spPr>
          <a:xfrm>
            <a:off x="0" y="1893101"/>
            <a:ext cx="18288000" cy="945600"/>
          </a:xfrm>
          <a:prstGeom prst="rect">
            <a:avLst/>
          </a:prstGeom>
          <a:solidFill>
            <a:srgbClr val="D2E7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56" name="Google Shape;656;p24"/>
          <p:cNvSpPr txBox="1"/>
          <p:nvPr/>
        </p:nvSpPr>
        <p:spPr>
          <a:xfrm>
            <a:off x="521538" y="6143888"/>
            <a:ext cx="6743100" cy="4002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rPr lang="en-US" sz="2600">
                <a:solidFill>
                  <a:srgbClr val="529800"/>
                </a:solidFill>
                <a:latin typeface="Poppins SemiBold"/>
                <a:ea typeface="Poppins SemiBold"/>
                <a:cs typeface="Poppins SemiBold"/>
                <a:sym typeface="Poppins SemiBold"/>
              </a:rPr>
              <a:t>Proč je to důležité:</a:t>
            </a:r>
            <a:endParaRPr sz="1700">
              <a:solidFill>
                <a:srgbClr val="529800"/>
              </a:solidFill>
              <a:latin typeface="Poppins SemiBold"/>
              <a:ea typeface="Poppins SemiBold"/>
              <a:cs typeface="Poppins SemiBold"/>
              <a:sym typeface="Poppins SemiBold"/>
            </a:endParaRPr>
          </a:p>
        </p:txBody>
      </p:sp>
      <p:sp>
        <p:nvSpPr>
          <p:cNvPr id="657" name="Google Shape;657;p24"/>
          <p:cNvSpPr txBox="1"/>
          <p:nvPr/>
        </p:nvSpPr>
        <p:spPr>
          <a:xfrm>
            <a:off x="519700" y="3361600"/>
            <a:ext cx="13352400" cy="2739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Clr>
                <a:schemeClr val="dk1"/>
              </a:buClr>
              <a:buSzPts val="1100"/>
              <a:buFont typeface="Arial"/>
              <a:buNone/>
            </a:pPr>
            <a:r>
              <a:rPr lang="en-US" sz="2000">
                <a:solidFill>
                  <a:srgbClr val="529700"/>
                </a:solidFill>
                <a:latin typeface="Poppins"/>
                <a:ea typeface="Poppins"/>
                <a:cs typeface="Poppins"/>
                <a:sym typeface="Poppins"/>
              </a:rPr>
              <a:t>Ve světě, kde se na životní prostředí, cirkulární ekonomiku a klima díváme z mnoha různých perspektiv, nám kritické myšlení pomáhá rozlišovat mezi spolehlivými znalostmi a zaujatými tvrzeními. Když si zdroje odporují, neměli bychom si vybírat jen ten, který se nám líbí – je potřeba posoudit, kdo mluví, o jaké důkazy se opírá a proč to říká.</a:t>
            </a:r>
            <a:endParaRPr sz="2000">
              <a:solidFill>
                <a:srgbClr val="529700"/>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100"/>
              <a:buFont typeface="Arial"/>
              <a:buNone/>
            </a:pPr>
            <a:r>
              <a:rPr lang="en-US" sz="2000">
                <a:solidFill>
                  <a:srgbClr val="529700"/>
                </a:solidFill>
                <a:latin typeface="Poppins"/>
                <a:ea typeface="Poppins"/>
                <a:cs typeface="Poppins"/>
                <a:sym typeface="Poppins"/>
              </a:rPr>
              <a:t>Mladá generace je obzvlášť ohrožená tím, že přijme zavádějící informace jako pravdivé a důvěryhodné. Proto je důležité učit žáky, jak vyhodnocovat protichůdné zdroje.</a:t>
            </a:r>
            <a:endParaRPr sz="2000">
              <a:solidFill>
                <a:srgbClr val="529700"/>
              </a:solidFill>
              <a:latin typeface="Poppins"/>
              <a:ea typeface="Poppins"/>
              <a:cs typeface="Poppins"/>
              <a:sym typeface="Poppins"/>
            </a:endParaRPr>
          </a:p>
          <a:p>
            <a:pPr indent="0" lvl="0" marL="0" marR="0" rtl="0" algn="l">
              <a:lnSpc>
                <a:spcPct val="170000"/>
              </a:lnSpc>
              <a:spcBef>
                <a:spcPts val="1200"/>
              </a:spcBef>
              <a:spcAft>
                <a:spcPts val="0"/>
              </a:spcAft>
              <a:buNone/>
            </a:pPr>
            <a:r>
              <a:t/>
            </a:r>
            <a:endParaRPr sz="2000">
              <a:solidFill>
                <a:srgbClr val="529700"/>
              </a:solidFill>
              <a:latin typeface="Poppins"/>
              <a:ea typeface="Poppins"/>
              <a:cs typeface="Poppins"/>
              <a:sym typeface="Poppins"/>
            </a:endParaRPr>
          </a:p>
        </p:txBody>
      </p:sp>
      <p:sp>
        <p:nvSpPr>
          <p:cNvPr id="658" name="Google Shape;658;p24"/>
          <p:cNvSpPr txBox="1"/>
          <p:nvPr/>
        </p:nvSpPr>
        <p:spPr>
          <a:xfrm>
            <a:off x="156073" y="1990542"/>
            <a:ext cx="18140700" cy="7503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t/>
            </a:r>
            <a:endParaRPr i="1" sz="5077">
              <a:solidFill>
                <a:srgbClr val="215D1B"/>
              </a:solidFill>
              <a:latin typeface="Poppins ExtraBold"/>
              <a:ea typeface="Poppins ExtraBold"/>
              <a:cs typeface="Poppins ExtraBold"/>
              <a:sym typeface="Poppins ExtraBold"/>
            </a:endParaRPr>
          </a:p>
        </p:txBody>
      </p:sp>
      <p:sp>
        <p:nvSpPr>
          <p:cNvPr id="659" name="Google Shape;659;p24"/>
          <p:cNvSpPr/>
          <p:nvPr/>
        </p:nvSpPr>
        <p:spPr>
          <a:xfrm>
            <a:off x="6253674" y="9682614"/>
            <a:ext cx="2755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660" name="Google Shape;660;p24">
            <a:hlinkClick/>
          </p:cNvPr>
          <p:cNvSpPr txBox="1"/>
          <p:nvPr/>
        </p:nvSpPr>
        <p:spPr>
          <a:xfrm>
            <a:off x="6714369" y="9828056"/>
            <a:ext cx="2097000" cy="1773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4">
                  <a:extLst>
                    <a:ext uri="{A12FA001-AC4F-418D-AE19-62706E023703}">
                      <ahyp:hlinkClr val="tx"/>
                    </a:ext>
                  </a:extLst>
                </a:hlinkClick>
              </a:rPr>
              <a:t>Aktivity</a:t>
            </a:r>
            <a:endParaRPr i="1" sz="1200">
              <a:solidFill>
                <a:srgbClr val="205D1C"/>
              </a:solidFill>
              <a:latin typeface="Poppins"/>
              <a:ea typeface="Poppins"/>
              <a:cs typeface="Poppins"/>
              <a:sym typeface="Poppins"/>
            </a:endParaRPr>
          </a:p>
        </p:txBody>
      </p:sp>
      <p:pic>
        <p:nvPicPr>
          <p:cNvPr id="661" name="Google Shape;661;p24" title="Roxy's Baby Shower Invitation (1).png"/>
          <p:cNvPicPr preferRelativeResize="0"/>
          <p:nvPr/>
        </p:nvPicPr>
        <p:blipFill rotWithShape="1">
          <a:blip r:embed="rId5">
            <a:alphaModFix/>
          </a:blip>
          <a:srcRect b="34895" l="23934" r="27517" t="34617"/>
          <a:stretch/>
        </p:blipFill>
        <p:spPr>
          <a:xfrm flipH="1" rot="2696825">
            <a:off x="6251604" y="9677173"/>
            <a:ext cx="467585" cy="428221"/>
          </a:xfrm>
          <a:prstGeom prst="rect">
            <a:avLst/>
          </a:prstGeom>
          <a:noFill/>
          <a:ln>
            <a:noFill/>
          </a:ln>
        </p:spPr>
      </p:pic>
      <p:sp>
        <p:nvSpPr>
          <p:cNvPr id="662" name="Google Shape;662;p24"/>
          <p:cNvSpPr/>
          <p:nvPr/>
        </p:nvSpPr>
        <p:spPr>
          <a:xfrm>
            <a:off x="9334324" y="9682614"/>
            <a:ext cx="2755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663" name="Google Shape;663;p24"/>
          <p:cNvSpPr txBox="1"/>
          <p:nvPr/>
        </p:nvSpPr>
        <p:spPr>
          <a:xfrm>
            <a:off x="9852969" y="9828044"/>
            <a:ext cx="2097000" cy="1773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6">
                  <a:extLst>
                    <a:ext uri="{A12FA001-AC4F-418D-AE19-62706E023703}">
                      <ahyp:hlinkClr val="tx"/>
                    </a:ext>
                  </a:extLst>
                </a:hlinkClick>
              </a:rPr>
              <a:t>Jak překládat mikrolekce?</a:t>
            </a:r>
            <a:endParaRPr i="1" sz="1200">
              <a:solidFill>
                <a:srgbClr val="205D1C"/>
              </a:solidFill>
              <a:latin typeface="Poppins"/>
              <a:ea typeface="Poppins"/>
              <a:cs typeface="Poppins"/>
              <a:sym typeface="Poppins"/>
            </a:endParaRPr>
          </a:p>
        </p:txBody>
      </p:sp>
      <p:pic>
        <p:nvPicPr>
          <p:cNvPr id="664" name="Google Shape;664;p24" title="Roxy's Baby Shower Invitation (1).png"/>
          <p:cNvPicPr preferRelativeResize="0"/>
          <p:nvPr/>
        </p:nvPicPr>
        <p:blipFill rotWithShape="1">
          <a:blip r:embed="rId5">
            <a:alphaModFix/>
          </a:blip>
          <a:srcRect b="34895" l="23934" r="27517" t="34617"/>
          <a:stretch/>
        </p:blipFill>
        <p:spPr>
          <a:xfrm flipH="1" rot="2696825">
            <a:off x="9332254" y="9677173"/>
            <a:ext cx="467585" cy="428221"/>
          </a:xfrm>
          <a:prstGeom prst="rect">
            <a:avLst/>
          </a:prstGeom>
          <a:noFill/>
          <a:ln>
            <a:noFill/>
          </a:ln>
        </p:spPr>
      </p:pic>
      <p:sp>
        <p:nvSpPr>
          <p:cNvPr id="665" name="Google Shape;665;p24"/>
          <p:cNvSpPr txBox="1"/>
          <p:nvPr/>
        </p:nvSpPr>
        <p:spPr>
          <a:xfrm>
            <a:off x="316650" y="1940150"/>
            <a:ext cx="17209800" cy="7797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5277">
                <a:solidFill>
                  <a:srgbClr val="215D1B"/>
                </a:solidFill>
                <a:latin typeface="Poppins ExtraBold"/>
                <a:ea typeface="Poppins ExtraBold"/>
                <a:cs typeface="Poppins ExtraBold"/>
                <a:sym typeface="Poppins ExtraBold"/>
              </a:rPr>
              <a:t>Jak učit žáky vyhodnocovat protichůdné zdroje</a:t>
            </a:r>
            <a:endParaRPr i="1" sz="5277">
              <a:solidFill>
                <a:srgbClr val="215D1B"/>
              </a:solidFill>
              <a:latin typeface="Poppins ExtraBold"/>
              <a:ea typeface="Poppins ExtraBold"/>
              <a:cs typeface="Poppins ExtraBold"/>
              <a:sym typeface="Poppins ExtraBold"/>
            </a:endParaRPr>
          </a:p>
        </p:txBody>
      </p:sp>
      <p:grpSp>
        <p:nvGrpSpPr>
          <p:cNvPr id="666" name="Google Shape;666;p24"/>
          <p:cNvGrpSpPr/>
          <p:nvPr/>
        </p:nvGrpSpPr>
        <p:grpSpPr>
          <a:xfrm>
            <a:off x="9252499" y="1236392"/>
            <a:ext cx="1948182" cy="682990"/>
            <a:chOff x="8169913" y="1236392"/>
            <a:chExt cx="1948182" cy="682990"/>
          </a:xfrm>
        </p:grpSpPr>
        <p:sp>
          <p:nvSpPr>
            <p:cNvPr id="667" name="Google Shape;667;p24">
              <a:hlinkClick/>
            </p:cNvPr>
            <p:cNvSpPr/>
            <p:nvPr/>
          </p:nvSpPr>
          <p:spPr>
            <a:xfrm>
              <a:off x="8169913" y="1340196"/>
              <a:ext cx="1903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668" name="Google Shape;668;p24" title="Roxy's Baby Shower Invitation (1).png"/>
            <p:cNvPicPr preferRelativeResize="0"/>
            <p:nvPr/>
          </p:nvPicPr>
          <p:blipFill rotWithShape="1">
            <a:blip r:embed="rId5">
              <a:alphaModFix/>
            </a:blip>
            <a:srcRect b="34895" l="23934" r="27517" t="34617"/>
            <a:stretch/>
          </p:blipFill>
          <p:spPr>
            <a:xfrm rot="-2696825">
              <a:off x="9597383" y="1363777"/>
              <a:ext cx="467585" cy="428221"/>
            </a:xfrm>
            <a:prstGeom prst="rect">
              <a:avLst/>
            </a:prstGeom>
            <a:noFill/>
            <a:ln>
              <a:noFill/>
            </a:ln>
          </p:spPr>
        </p:pic>
        <p:sp>
          <p:nvSpPr>
            <p:cNvPr id="669" name="Google Shape;669;p24">
              <a:hlinkClick/>
            </p:cNvPr>
            <p:cNvSpPr txBox="1"/>
            <p:nvPr/>
          </p:nvSpPr>
          <p:spPr>
            <a:xfrm>
              <a:off x="8224869" y="1378944"/>
              <a:ext cx="1363200" cy="531900"/>
            </a:xfrm>
            <a:prstGeom prst="rect">
              <a:avLst/>
            </a:prstGeom>
            <a:noFill/>
            <a:ln>
              <a:noFill/>
            </a:ln>
          </p:spPr>
          <p:txBody>
            <a:bodyPr anchorCtr="0" anchor="t" bIns="0" lIns="0" spcFirstLastPara="1" rIns="0" wrap="square" tIns="0">
              <a:spAutoFit/>
            </a:bodyPr>
            <a:lstStyle/>
            <a:p>
              <a:pPr indent="0" lvl="0" marL="0" marR="0" rtl="0" algn="r">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7">
                    <a:extLst>
                      <a:ext uri="{A12FA001-AC4F-418D-AE19-62706E023703}">
                        <ahyp:hlinkClr val="tx"/>
                      </a:ext>
                    </a:extLst>
                  </a:hlinkClick>
                </a:rPr>
                <a:t>Stručný průvodce pro učitele</a:t>
              </a:r>
              <a:endParaRPr i="1" sz="1200">
                <a:solidFill>
                  <a:srgbClr val="205D1C"/>
                </a:solidFill>
                <a:latin typeface="Poppins"/>
                <a:ea typeface="Poppins"/>
                <a:cs typeface="Poppins"/>
                <a:sym typeface="Poppins"/>
              </a:endParaRPr>
            </a:p>
            <a:p>
              <a:pPr indent="0" lvl="0" marL="0" marR="0" rtl="0" algn="r">
                <a:lnSpc>
                  <a:spcPct val="96003"/>
                </a:lnSpc>
                <a:spcBef>
                  <a:spcPts val="0"/>
                </a:spcBef>
                <a:spcAft>
                  <a:spcPts val="0"/>
                </a:spcAft>
                <a:buNone/>
              </a:pPr>
              <a:r>
                <a:t/>
              </a:r>
              <a:endParaRPr i="1" sz="1200">
                <a:solidFill>
                  <a:srgbClr val="205D1C"/>
                </a:solidFill>
                <a:latin typeface="Poppins"/>
                <a:ea typeface="Poppins"/>
                <a:cs typeface="Poppins"/>
                <a:sym typeface="Poppins"/>
              </a:endParaRPr>
            </a:p>
          </p:txBody>
        </p:sp>
      </p:grpSp>
      <p:grpSp>
        <p:nvGrpSpPr>
          <p:cNvPr id="670" name="Google Shape;670;p24"/>
          <p:cNvGrpSpPr/>
          <p:nvPr/>
        </p:nvGrpSpPr>
        <p:grpSpPr>
          <a:xfrm>
            <a:off x="-246" y="-250648"/>
            <a:ext cx="18288352" cy="1386967"/>
            <a:chOff x="0" y="-123825"/>
            <a:chExt cx="4503300" cy="888000"/>
          </a:xfrm>
        </p:grpSpPr>
        <p:sp>
          <p:nvSpPr>
            <p:cNvPr id="671" name="Google Shape;671;p24"/>
            <p:cNvSpPr/>
            <p:nvPr/>
          </p:nvSpPr>
          <p:spPr>
            <a:xfrm>
              <a:off x="0" y="0"/>
              <a:ext cx="4503162" cy="764056"/>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4"/>
            <p:cNvSpPr txBox="1"/>
            <p:nvPr/>
          </p:nvSpPr>
          <p:spPr>
            <a:xfrm>
              <a:off x="0" y="-123825"/>
              <a:ext cx="4503300" cy="888000"/>
            </a:xfrm>
            <a:prstGeom prst="rect">
              <a:avLst/>
            </a:prstGeom>
            <a:noFill/>
            <a:ln>
              <a:noFill/>
            </a:ln>
          </p:spPr>
          <p:txBody>
            <a:bodyPr anchorCtr="0" anchor="ctr" bIns="50800" lIns="50800" spcFirstLastPara="1" rIns="50800" wrap="square" tIns="50800">
              <a:noAutofit/>
            </a:bodyPr>
            <a:lstStyle/>
            <a:p>
              <a:pPr indent="0" lvl="0" marL="0" marR="0" rtl="0" algn="ctr">
                <a:lnSpc>
                  <a:spcPct val="217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73" name="Google Shape;673;p24"/>
          <p:cNvPicPr preferRelativeResize="0"/>
          <p:nvPr/>
        </p:nvPicPr>
        <p:blipFill rotWithShape="1">
          <a:blip r:embed="rId8">
            <a:alphaModFix/>
          </a:blip>
          <a:srcRect b="52652" l="34747" r="51429" t="22197"/>
          <a:stretch/>
        </p:blipFill>
        <p:spPr>
          <a:xfrm>
            <a:off x="15970221" y="-253343"/>
            <a:ext cx="1501824" cy="1536951"/>
          </a:xfrm>
          <a:prstGeom prst="rect">
            <a:avLst/>
          </a:prstGeom>
          <a:noFill/>
          <a:ln>
            <a:noFill/>
          </a:ln>
        </p:spPr>
      </p:pic>
      <p:sp>
        <p:nvSpPr>
          <p:cNvPr id="674" name="Google Shape;674;p24">
            <a:hlinkClick action="ppaction://hlinksldjump" r:id="rId9"/>
          </p:cNvPr>
          <p:cNvSpPr/>
          <p:nvPr/>
        </p:nvSpPr>
        <p:spPr>
          <a:xfrm>
            <a:off x="809555" y="224238"/>
            <a:ext cx="1166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675" name="Google Shape;675;p24"/>
          <p:cNvSpPr txBox="1"/>
          <p:nvPr/>
        </p:nvSpPr>
        <p:spPr>
          <a:xfrm>
            <a:off x="949359" y="336456"/>
            <a:ext cx="10266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1"/>
                </a:solidFill>
                <a:latin typeface="Poppins"/>
                <a:ea typeface="Poppins"/>
                <a:cs typeface="Poppins"/>
                <a:sym typeface="Poppins"/>
              </a:rPr>
              <a:t>Domů</a:t>
            </a:r>
            <a:endParaRPr sz="2077">
              <a:solidFill>
                <a:schemeClr val="lt1"/>
              </a:solidFill>
              <a:latin typeface="Poppins"/>
              <a:ea typeface="Poppins"/>
              <a:cs typeface="Poppins"/>
              <a:sym typeface="Poppins"/>
            </a:endParaRPr>
          </a:p>
        </p:txBody>
      </p:sp>
      <p:sp>
        <p:nvSpPr>
          <p:cNvPr id="676" name="Google Shape;676;p24"/>
          <p:cNvSpPr txBox="1"/>
          <p:nvPr/>
        </p:nvSpPr>
        <p:spPr>
          <a:xfrm>
            <a:off x="2491042" y="318115"/>
            <a:ext cx="3708000" cy="3069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None/>
            </a:pPr>
            <a:r>
              <a:rPr lang="en-US" sz="2077">
                <a:solidFill>
                  <a:schemeClr val="lt1"/>
                </a:solidFill>
                <a:latin typeface="Poppins"/>
                <a:ea typeface="Poppins"/>
                <a:cs typeface="Poppins"/>
                <a:sym typeface="Poppins"/>
              </a:rPr>
              <a:t>Úvod k příručce</a:t>
            </a:r>
            <a:endParaRPr sz="2077">
              <a:solidFill>
                <a:srgbClr val="FFFFFF"/>
              </a:solidFill>
              <a:latin typeface="Poppins"/>
              <a:ea typeface="Poppins"/>
              <a:cs typeface="Poppins"/>
              <a:sym typeface="Poppins"/>
            </a:endParaRPr>
          </a:p>
        </p:txBody>
      </p:sp>
      <p:grpSp>
        <p:nvGrpSpPr>
          <p:cNvPr id="677" name="Google Shape;677;p24"/>
          <p:cNvGrpSpPr/>
          <p:nvPr/>
        </p:nvGrpSpPr>
        <p:grpSpPr>
          <a:xfrm>
            <a:off x="16155222" y="-126113"/>
            <a:ext cx="1166332" cy="1536949"/>
            <a:chOff x="0" y="-57150"/>
            <a:chExt cx="660400" cy="1133861"/>
          </a:xfrm>
        </p:grpSpPr>
        <p:sp>
          <p:nvSpPr>
            <p:cNvPr id="678" name="Google Shape;678;p24"/>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4"/>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0" name="Google Shape;680;p24"/>
          <p:cNvSpPr/>
          <p:nvPr/>
        </p:nvSpPr>
        <p:spPr>
          <a:xfrm>
            <a:off x="10377197" y="205925"/>
            <a:ext cx="5664000" cy="5313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681" name="Google Shape;681;p24"/>
          <p:cNvSpPr txBox="1"/>
          <p:nvPr/>
        </p:nvSpPr>
        <p:spPr>
          <a:xfrm>
            <a:off x="10527910" y="316982"/>
            <a:ext cx="5429100" cy="2955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00">
                <a:solidFill>
                  <a:schemeClr val="lt1"/>
                </a:solidFill>
                <a:latin typeface="Poppins ExtraBold"/>
                <a:ea typeface="Poppins ExtraBold"/>
                <a:cs typeface="Poppins ExtraBold"/>
                <a:sym typeface="Poppins ExtraBold"/>
              </a:rPr>
              <a:t>Šablony a nástroje pro kritické myšlení</a:t>
            </a:r>
            <a:endParaRPr sz="2000">
              <a:solidFill>
                <a:srgbClr val="FFFFFF"/>
              </a:solidFill>
              <a:latin typeface="Poppins ExtraBold"/>
              <a:ea typeface="Poppins ExtraBold"/>
              <a:cs typeface="Poppins ExtraBold"/>
              <a:sym typeface="Poppins ExtraBold"/>
            </a:endParaRPr>
          </a:p>
        </p:txBody>
      </p:sp>
      <p:sp>
        <p:nvSpPr>
          <p:cNvPr id="682" name="Google Shape;682;p24"/>
          <p:cNvSpPr/>
          <p:nvPr/>
        </p:nvSpPr>
        <p:spPr>
          <a:xfrm flipH="1">
            <a:off x="12705764" y="471035"/>
            <a:ext cx="1166332" cy="531244"/>
          </a:xfrm>
          <a:custGeom>
            <a:rect b="b" l="l" r="r" t="t"/>
            <a:pathLst>
              <a:path extrusionOk="0" h="531244" w="1166332">
                <a:moveTo>
                  <a:pt x="1166331" y="0"/>
                </a:moveTo>
                <a:lnTo>
                  <a:pt x="0" y="0"/>
                </a:lnTo>
                <a:lnTo>
                  <a:pt x="0" y="531244"/>
                </a:lnTo>
                <a:lnTo>
                  <a:pt x="1166331" y="531244"/>
                </a:lnTo>
                <a:lnTo>
                  <a:pt x="1166331" y="0"/>
                </a:lnTo>
                <a:close/>
              </a:path>
            </a:pathLst>
          </a:custGeom>
          <a:blipFill rotWithShape="1">
            <a:blip r:embed="rId10">
              <a:alphaModFix/>
            </a:blip>
            <a:stretch>
              <a:fillRect b="-20974" l="0" r="-264537" t="-679281"/>
            </a:stretch>
          </a:blipFill>
          <a:ln>
            <a:noFill/>
          </a:ln>
        </p:spPr>
      </p:sp>
      <p:sp>
        <p:nvSpPr>
          <p:cNvPr id="683" name="Google Shape;683;p24">
            <a:hlinkClick action="ppaction://hlinksldjump" r:id="rId11"/>
          </p:cNvPr>
          <p:cNvSpPr/>
          <p:nvPr/>
        </p:nvSpPr>
        <p:spPr>
          <a:xfrm>
            <a:off x="2450572" y="177188"/>
            <a:ext cx="35427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84" name="Google Shape;684;p24">
            <a:hlinkClick action="ppaction://hlinksldjump" r:id="rId12"/>
          </p:cNvPr>
          <p:cNvSpPr/>
          <p:nvPr/>
        </p:nvSpPr>
        <p:spPr>
          <a:xfrm>
            <a:off x="6467897" y="204775"/>
            <a:ext cx="34245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85" name="Google Shape;685;p24"/>
          <p:cNvSpPr txBox="1"/>
          <p:nvPr/>
        </p:nvSpPr>
        <p:spPr>
          <a:xfrm>
            <a:off x="6767890" y="318125"/>
            <a:ext cx="28347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1"/>
                </a:solidFill>
                <a:latin typeface="Poppins"/>
                <a:ea typeface="Poppins"/>
                <a:cs typeface="Poppins"/>
                <a:sym typeface="Poppins"/>
              </a:rPr>
              <a:t>Používání mikrolekcí</a:t>
            </a:r>
            <a:endParaRPr sz="2077">
              <a:solidFill>
                <a:schemeClr val="lt1"/>
              </a:solidFill>
              <a:latin typeface="Poppins"/>
              <a:ea typeface="Poppins"/>
              <a:cs typeface="Poppins"/>
              <a:sym typeface="Poppins"/>
            </a:endParaRPr>
          </a:p>
        </p:txBody>
      </p:sp>
      <p:pic>
        <p:nvPicPr>
          <p:cNvPr id="686" name="Google Shape;686;p24"/>
          <p:cNvPicPr preferRelativeResize="0"/>
          <p:nvPr/>
        </p:nvPicPr>
        <p:blipFill rotWithShape="1">
          <a:blip r:embed="rId8">
            <a:alphaModFix/>
          </a:blip>
          <a:srcRect b="52652" l="34747" r="51429" t="22197"/>
          <a:stretch/>
        </p:blipFill>
        <p:spPr>
          <a:xfrm>
            <a:off x="15967918" y="-278583"/>
            <a:ext cx="1501824" cy="1536951"/>
          </a:xfrm>
          <a:prstGeom prst="rect">
            <a:avLst/>
          </a:prstGeom>
          <a:noFill/>
          <a:ln>
            <a:noFill/>
          </a:ln>
        </p:spPr>
      </p:pic>
      <p:sp>
        <p:nvSpPr>
          <p:cNvPr id="687" name="Google Shape;687;p24"/>
          <p:cNvSpPr txBox="1"/>
          <p:nvPr/>
        </p:nvSpPr>
        <p:spPr>
          <a:xfrm>
            <a:off x="521538" y="6697613"/>
            <a:ext cx="16800000" cy="1878000"/>
          </a:xfrm>
          <a:prstGeom prst="rect">
            <a:avLst/>
          </a:prstGeom>
          <a:noFill/>
          <a:ln>
            <a:noFill/>
          </a:ln>
        </p:spPr>
        <p:txBody>
          <a:bodyPr anchorCtr="0" anchor="t" bIns="0" lIns="0" spcFirstLastPara="1" rIns="0" wrap="square" tIns="0">
            <a:spAutoFit/>
          </a:bodyPr>
          <a:lstStyle/>
          <a:p>
            <a:pPr indent="-355600" lvl="0" marL="457200" rtl="0" algn="l">
              <a:lnSpc>
                <a:spcPct val="170000"/>
              </a:lnSpc>
              <a:spcBef>
                <a:spcPts val="0"/>
              </a:spcBef>
              <a:spcAft>
                <a:spcPts val="0"/>
              </a:spcAft>
              <a:buClr>
                <a:srgbClr val="529700"/>
              </a:buClr>
              <a:buSzPts val="2000"/>
              <a:buFont typeface="Poppins"/>
              <a:buChar char="➔"/>
            </a:pPr>
            <a:r>
              <a:rPr lang="en-US" sz="2000">
                <a:solidFill>
                  <a:srgbClr val="529700"/>
                </a:solidFill>
                <a:latin typeface="Poppins"/>
                <a:ea typeface="Poppins"/>
                <a:cs typeface="Poppins"/>
                <a:sym typeface="Poppins"/>
              </a:rPr>
              <a:t>Debaty o cirkulární ekonomice často vycházejí z různých předpokladů (ekonomických, environmentálních i sociálních).</a:t>
            </a:r>
            <a:endParaRPr sz="2000">
              <a:solidFill>
                <a:srgbClr val="529700"/>
              </a:solidFill>
              <a:latin typeface="Poppins"/>
              <a:ea typeface="Poppins"/>
              <a:cs typeface="Poppins"/>
              <a:sym typeface="Poppins"/>
            </a:endParaRPr>
          </a:p>
          <a:p>
            <a:pPr indent="-355600" lvl="0" marL="457200" rtl="0" algn="l">
              <a:lnSpc>
                <a:spcPct val="170000"/>
              </a:lnSpc>
              <a:spcBef>
                <a:spcPts val="0"/>
              </a:spcBef>
              <a:spcAft>
                <a:spcPts val="0"/>
              </a:spcAft>
              <a:buClr>
                <a:srgbClr val="529700"/>
              </a:buClr>
              <a:buSzPts val="2000"/>
              <a:buFont typeface="Poppins"/>
              <a:buChar char="➔"/>
            </a:pPr>
            <a:r>
              <a:rPr lang="en-US" sz="2000">
                <a:solidFill>
                  <a:srgbClr val="529700"/>
                </a:solidFill>
                <a:latin typeface="Poppins"/>
                <a:ea typeface="Poppins"/>
                <a:cs typeface="Poppins"/>
                <a:sym typeface="Poppins"/>
              </a:rPr>
              <a:t>Mediální titulky mohou data zjednodušovat nebo je podávat zavádějícím způsobem.</a:t>
            </a:r>
            <a:endParaRPr sz="2000">
              <a:solidFill>
                <a:srgbClr val="529700"/>
              </a:solidFill>
              <a:latin typeface="Poppins"/>
              <a:ea typeface="Poppins"/>
              <a:cs typeface="Poppins"/>
              <a:sym typeface="Poppins"/>
            </a:endParaRPr>
          </a:p>
          <a:p>
            <a:pPr indent="-355600" lvl="0" marL="457200" rtl="0" algn="l">
              <a:lnSpc>
                <a:spcPct val="170000"/>
              </a:lnSpc>
              <a:spcBef>
                <a:spcPts val="0"/>
              </a:spcBef>
              <a:spcAft>
                <a:spcPts val="0"/>
              </a:spcAft>
              <a:buClr>
                <a:srgbClr val="529700"/>
              </a:buClr>
              <a:buSzPts val="2000"/>
              <a:buFont typeface="Poppins"/>
              <a:buChar char="➔"/>
            </a:pPr>
            <a:r>
              <a:rPr lang="en-US" sz="2000">
                <a:solidFill>
                  <a:srgbClr val="529700"/>
                </a:solidFill>
                <a:latin typeface="Poppins"/>
                <a:ea typeface="Poppins"/>
                <a:cs typeface="Poppins"/>
                <a:sym typeface="Poppins"/>
              </a:rPr>
              <a:t>Misinformace (šířené bez záměru) i dezinformace (šířené záměrně) mohou debatu zkreslovat a komplikovat hledání řešení.</a:t>
            </a:r>
            <a:endParaRPr sz="2000">
              <a:solidFill>
                <a:srgbClr val="529700"/>
              </a:solidFill>
              <a:latin typeface="Poppins"/>
              <a:ea typeface="Poppins"/>
              <a:cs typeface="Poppins"/>
              <a:sym typeface="Poppins"/>
            </a:endParaRPr>
          </a:p>
          <a:p>
            <a:pPr indent="-355600" lvl="0" marL="457200" rtl="0" algn="l">
              <a:lnSpc>
                <a:spcPct val="170000"/>
              </a:lnSpc>
              <a:spcBef>
                <a:spcPts val="0"/>
              </a:spcBef>
              <a:spcAft>
                <a:spcPts val="0"/>
              </a:spcAft>
              <a:buClr>
                <a:srgbClr val="529700"/>
              </a:buClr>
              <a:buSzPts val="2000"/>
              <a:buFont typeface="Poppins"/>
              <a:buChar char="➔"/>
            </a:pPr>
            <a:r>
              <a:rPr lang="en-US" sz="2000">
                <a:solidFill>
                  <a:srgbClr val="529700"/>
                </a:solidFill>
                <a:latin typeface="Poppins"/>
                <a:ea typeface="Poppins"/>
                <a:cs typeface="Poppins"/>
                <a:sym typeface="Poppins"/>
              </a:rPr>
              <a:t>Pro kvalitní rozhodování je potřeba úsudek založený na důkazech, ne jen na názoru.</a:t>
            </a:r>
            <a:endParaRPr sz="2000">
              <a:solidFill>
                <a:srgbClr val="529700"/>
              </a:solidFill>
              <a:latin typeface="Poppins"/>
              <a:ea typeface="Poppins"/>
              <a:cs typeface="Poppins"/>
              <a:sym typeface="Poppins"/>
            </a:endParaRPr>
          </a:p>
        </p:txBody>
      </p:sp>
      <p:sp>
        <p:nvSpPr>
          <p:cNvPr id="688" name="Google Shape;688;p24"/>
          <p:cNvSpPr txBox="1"/>
          <p:nvPr/>
        </p:nvSpPr>
        <p:spPr>
          <a:xfrm>
            <a:off x="4908450" y="8901575"/>
            <a:ext cx="10740000" cy="45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800" u="sng">
                <a:solidFill>
                  <a:srgbClr val="205D1C"/>
                </a:solidFill>
                <a:latin typeface="Poppins"/>
                <a:ea typeface="Poppins"/>
                <a:cs typeface="Poppins"/>
                <a:sym typeface="Poppins"/>
                <a:hlinkClick r:id="rId13">
                  <a:extLst>
                    <a:ext uri="{A12FA001-AC4F-418D-AE19-62706E023703}">
                      <ahyp:hlinkClr val="tx"/>
                    </a:ext>
                  </a:extLst>
                </a:hlinkClick>
              </a:rPr>
              <a:t>Plné znění: Jak učit žáky vyhodnocovat protichůdné zdroje (klikněte pro více informací)</a:t>
            </a:r>
            <a:endParaRPr b="1" sz="1800">
              <a:solidFill>
                <a:srgbClr val="205D1C"/>
              </a:solidFill>
              <a:latin typeface="Poppins"/>
              <a:ea typeface="Poppins"/>
              <a:cs typeface="Poppins"/>
              <a:sym typeface="Poppins"/>
            </a:endParaRPr>
          </a:p>
          <a:p>
            <a:pPr indent="0" lvl="0" marL="0" rtl="0" algn="l">
              <a:spcBef>
                <a:spcPts val="0"/>
              </a:spcBef>
              <a:spcAft>
                <a:spcPts val="0"/>
              </a:spcAft>
              <a:buNone/>
            </a:pPr>
            <a:r>
              <a:t/>
            </a:r>
            <a:endParaRPr b="1" sz="2000">
              <a:solidFill>
                <a:srgbClr val="205D1C"/>
              </a:solidFill>
              <a:latin typeface="Poppins"/>
              <a:ea typeface="Poppins"/>
              <a:cs typeface="Poppins"/>
              <a:sym typeface="Poppins"/>
            </a:endParaRPr>
          </a:p>
        </p:txBody>
      </p:sp>
      <p:pic>
        <p:nvPicPr>
          <p:cNvPr id="689" name="Google Shape;689;p24" title="Screenshot 2025-10-06 at 22.17.38.png"/>
          <p:cNvPicPr preferRelativeResize="0"/>
          <p:nvPr/>
        </p:nvPicPr>
        <p:blipFill>
          <a:blip r:embed="rId14">
            <a:alphaModFix/>
          </a:blip>
          <a:stretch>
            <a:fillRect/>
          </a:stretch>
        </p:blipFill>
        <p:spPr>
          <a:xfrm>
            <a:off x="4214400" y="8901575"/>
            <a:ext cx="768467" cy="58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25"/>
          <p:cNvSpPr/>
          <p:nvPr/>
        </p:nvSpPr>
        <p:spPr>
          <a:xfrm>
            <a:off x="0" y="1893101"/>
            <a:ext cx="18288000" cy="945600"/>
          </a:xfrm>
          <a:prstGeom prst="rect">
            <a:avLst/>
          </a:prstGeom>
          <a:solidFill>
            <a:srgbClr val="D2E7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95" name="Google Shape;695;p25"/>
          <p:cNvSpPr txBox="1"/>
          <p:nvPr/>
        </p:nvSpPr>
        <p:spPr>
          <a:xfrm>
            <a:off x="156073" y="1990542"/>
            <a:ext cx="18140700" cy="7503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5077">
                <a:solidFill>
                  <a:srgbClr val="396D32"/>
                </a:solidFill>
                <a:latin typeface="Poppins ExtraBold"/>
                <a:ea typeface="Poppins ExtraBold"/>
                <a:cs typeface="Poppins ExtraBold"/>
                <a:sym typeface="Poppins ExtraBold"/>
              </a:rPr>
              <a:t>Aktivity</a:t>
            </a:r>
            <a:endParaRPr i="1" sz="5077">
              <a:solidFill>
                <a:srgbClr val="396D32"/>
              </a:solidFill>
              <a:latin typeface="Poppins ExtraBold"/>
              <a:ea typeface="Poppins ExtraBold"/>
              <a:cs typeface="Poppins ExtraBold"/>
              <a:sym typeface="Poppins ExtraBold"/>
            </a:endParaRPr>
          </a:p>
        </p:txBody>
      </p:sp>
      <p:grpSp>
        <p:nvGrpSpPr>
          <p:cNvPr id="696" name="Google Shape;696;p25"/>
          <p:cNvGrpSpPr/>
          <p:nvPr/>
        </p:nvGrpSpPr>
        <p:grpSpPr>
          <a:xfrm>
            <a:off x="-246" y="-250648"/>
            <a:ext cx="18288352" cy="1386967"/>
            <a:chOff x="0" y="-123825"/>
            <a:chExt cx="4503300" cy="888000"/>
          </a:xfrm>
        </p:grpSpPr>
        <p:sp>
          <p:nvSpPr>
            <p:cNvPr id="697" name="Google Shape;697;p25"/>
            <p:cNvSpPr/>
            <p:nvPr/>
          </p:nvSpPr>
          <p:spPr>
            <a:xfrm>
              <a:off x="0" y="0"/>
              <a:ext cx="4503162" cy="764056"/>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5"/>
            <p:cNvSpPr txBox="1"/>
            <p:nvPr/>
          </p:nvSpPr>
          <p:spPr>
            <a:xfrm>
              <a:off x="0" y="-123825"/>
              <a:ext cx="4503300" cy="888000"/>
            </a:xfrm>
            <a:prstGeom prst="rect">
              <a:avLst/>
            </a:prstGeom>
            <a:noFill/>
            <a:ln>
              <a:noFill/>
            </a:ln>
          </p:spPr>
          <p:txBody>
            <a:bodyPr anchorCtr="0" anchor="ctr" bIns="50800" lIns="50800" spcFirstLastPara="1" rIns="50800" wrap="square" tIns="50800">
              <a:noAutofit/>
            </a:bodyPr>
            <a:lstStyle/>
            <a:p>
              <a:pPr indent="0" lvl="0" marL="0" marR="0" rtl="0" algn="ctr">
                <a:lnSpc>
                  <a:spcPct val="217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99" name="Google Shape;699;p25"/>
          <p:cNvPicPr preferRelativeResize="0"/>
          <p:nvPr/>
        </p:nvPicPr>
        <p:blipFill rotWithShape="1">
          <a:blip r:embed="rId3">
            <a:alphaModFix/>
          </a:blip>
          <a:srcRect b="52652" l="34747" r="51429" t="22197"/>
          <a:stretch/>
        </p:blipFill>
        <p:spPr>
          <a:xfrm>
            <a:off x="15970221" y="-253343"/>
            <a:ext cx="1501824" cy="1536951"/>
          </a:xfrm>
          <a:prstGeom prst="rect">
            <a:avLst/>
          </a:prstGeom>
          <a:noFill/>
          <a:ln>
            <a:noFill/>
          </a:ln>
        </p:spPr>
      </p:pic>
      <p:sp>
        <p:nvSpPr>
          <p:cNvPr id="700" name="Google Shape;700;p25"/>
          <p:cNvSpPr txBox="1"/>
          <p:nvPr/>
        </p:nvSpPr>
        <p:spPr>
          <a:xfrm>
            <a:off x="955759" y="318131"/>
            <a:ext cx="10266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1"/>
                </a:solidFill>
                <a:latin typeface="Poppins"/>
                <a:ea typeface="Poppins"/>
                <a:cs typeface="Poppins"/>
                <a:sym typeface="Poppins"/>
              </a:rPr>
              <a:t>Domů</a:t>
            </a:r>
            <a:endParaRPr sz="2077">
              <a:solidFill>
                <a:schemeClr val="lt1"/>
              </a:solidFill>
              <a:latin typeface="Poppins"/>
              <a:ea typeface="Poppins"/>
              <a:cs typeface="Poppins"/>
              <a:sym typeface="Poppins"/>
            </a:endParaRPr>
          </a:p>
        </p:txBody>
      </p:sp>
      <p:sp>
        <p:nvSpPr>
          <p:cNvPr id="701" name="Google Shape;701;p25">
            <a:hlinkClick action="ppaction://hlinksldjump" r:id="rId4"/>
          </p:cNvPr>
          <p:cNvSpPr/>
          <p:nvPr/>
        </p:nvSpPr>
        <p:spPr>
          <a:xfrm>
            <a:off x="815950" y="204775"/>
            <a:ext cx="1166400" cy="5760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grpSp>
        <p:nvGrpSpPr>
          <p:cNvPr id="702" name="Google Shape;702;p25"/>
          <p:cNvGrpSpPr/>
          <p:nvPr/>
        </p:nvGrpSpPr>
        <p:grpSpPr>
          <a:xfrm>
            <a:off x="8169909" y="1236392"/>
            <a:ext cx="1948182" cy="682990"/>
            <a:chOff x="8169913" y="1236392"/>
            <a:chExt cx="1948182" cy="682990"/>
          </a:xfrm>
        </p:grpSpPr>
        <p:sp>
          <p:nvSpPr>
            <p:cNvPr id="703" name="Google Shape;703;p25">
              <a:hlinkClick/>
            </p:cNvPr>
            <p:cNvSpPr/>
            <p:nvPr/>
          </p:nvSpPr>
          <p:spPr>
            <a:xfrm>
              <a:off x="8169913" y="1340196"/>
              <a:ext cx="1903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704" name="Google Shape;704;p25" title="Roxy's Baby Shower Invitation (1).png"/>
            <p:cNvPicPr preferRelativeResize="0"/>
            <p:nvPr/>
          </p:nvPicPr>
          <p:blipFill rotWithShape="1">
            <a:blip r:embed="rId5">
              <a:alphaModFix/>
            </a:blip>
            <a:srcRect b="34895" l="23934" r="27517" t="34617"/>
            <a:stretch/>
          </p:blipFill>
          <p:spPr>
            <a:xfrm rot="-2696825">
              <a:off x="9597383" y="1363777"/>
              <a:ext cx="467585" cy="428221"/>
            </a:xfrm>
            <a:prstGeom prst="rect">
              <a:avLst/>
            </a:prstGeom>
            <a:noFill/>
            <a:ln>
              <a:noFill/>
            </a:ln>
          </p:spPr>
        </p:pic>
        <p:sp>
          <p:nvSpPr>
            <p:cNvPr id="705" name="Google Shape;705;p25">
              <a:hlinkClick/>
            </p:cNvPr>
            <p:cNvSpPr txBox="1"/>
            <p:nvPr/>
          </p:nvSpPr>
          <p:spPr>
            <a:xfrm>
              <a:off x="8224869" y="1378944"/>
              <a:ext cx="1363200" cy="531900"/>
            </a:xfrm>
            <a:prstGeom prst="rect">
              <a:avLst/>
            </a:prstGeom>
            <a:noFill/>
            <a:ln>
              <a:noFill/>
            </a:ln>
          </p:spPr>
          <p:txBody>
            <a:bodyPr anchorCtr="0" anchor="t" bIns="0" lIns="0" spcFirstLastPara="1" rIns="0" wrap="square" tIns="0">
              <a:spAutoFit/>
            </a:bodyPr>
            <a:lstStyle/>
            <a:p>
              <a:pPr indent="0" lvl="0" marL="0" rtl="0" algn="r">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6">
                    <a:extLst>
                      <a:ext uri="{A12FA001-AC4F-418D-AE19-62706E023703}">
                        <ahyp:hlinkClr val="tx"/>
                      </a:ext>
                    </a:extLst>
                  </a:hlinkClick>
                </a:rPr>
                <a:t>Stručný průvodce pro učitele</a:t>
              </a:r>
              <a:endParaRPr i="1" sz="1200">
                <a:solidFill>
                  <a:srgbClr val="205D1C"/>
                </a:solidFill>
                <a:latin typeface="Poppins"/>
                <a:ea typeface="Poppins"/>
                <a:cs typeface="Poppins"/>
                <a:sym typeface="Poppins"/>
              </a:endParaRPr>
            </a:p>
            <a:p>
              <a:pPr indent="0" lvl="0" marL="0" marR="0" rtl="0" algn="r">
                <a:lnSpc>
                  <a:spcPct val="96003"/>
                </a:lnSpc>
                <a:spcBef>
                  <a:spcPts val="0"/>
                </a:spcBef>
                <a:spcAft>
                  <a:spcPts val="0"/>
                </a:spcAft>
                <a:buNone/>
              </a:pPr>
              <a:r>
                <a:t/>
              </a:r>
              <a:endParaRPr i="1" sz="1200">
                <a:solidFill>
                  <a:srgbClr val="205D1C"/>
                </a:solidFill>
                <a:latin typeface="Poppins"/>
                <a:ea typeface="Poppins"/>
                <a:cs typeface="Poppins"/>
                <a:sym typeface="Poppins"/>
              </a:endParaRPr>
            </a:p>
          </p:txBody>
        </p:sp>
      </p:grpSp>
      <p:sp>
        <p:nvSpPr>
          <p:cNvPr id="706" name="Google Shape;706;p25"/>
          <p:cNvSpPr txBox="1"/>
          <p:nvPr/>
        </p:nvSpPr>
        <p:spPr>
          <a:xfrm>
            <a:off x="2491042" y="318115"/>
            <a:ext cx="3708000" cy="3069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None/>
            </a:pPr>
            <a:r>
              <a:rPr lang="en-US" sz="2077">
                <a:solidFill>
                  <a:schemeClr val="lt1"/>
                </a:solidFill>
                <a:latin typeface="Poppins"/>
                <a:ea typeface="Poppins"/>
                <a:cs typeface="Poppins"/>
                <a:sym typeface="Poppins"/>
              </a:rPr>
              <a:t>Úvod k příručce</a:t>
            </a:r>
            <a:endParaRPr sz="2077">
              <a:solidFill>
                <a:srgbClr val="FFFFFF"/>
              </a:solidFill>
              <a:latin typeface="Poppins"/>
              <a:ea typeface="Poppins"/>
              <a:cs typeface="Poppins"/>
              <a:sym typeface="Poppins"/>
            </a:endParaRPr>
          </a:p>
        </p:txBody>
      </p:sp>
      <p:grpSp>
        <p:nvGrpSpPr>
          <p:cNvPr id="707" name="Google Shape;707;p25"/>
          <p:cNvGrpSpPr/>
          <p:nvPr/>
        </p:nvGrpSpPr>
        <p:grpSpPr>
          <a:xfrm>
            <a:off x="16155222" y="-126113"/>
            <a:ext cx="1166332" cy="1536949"/>
            <a:chOff x="0" y="-57150"/>
            <a:chExt cx="660400" cy="1133861"/>
          </a:xfrm>
        </p:grpSpPr>
        <p:sp>
          <p:nvSpPr>
            <p:cNvPr id="708" name="Google Shape;708;p25"/>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5"/>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10" name="Google Shape;710;p25"/>
          <p:cNvSpPr/>
          <p:nvPr/>
        </p:nvSpPr>
        <p:spPr>
          <a:xfrm>
            <a:off x="10377197" y="205925"/>
            <a:ext cx="5664000" cy="5313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711" name="Google Shape;711;p25"/>
          <p:cNvSpPr txBox="1"/>
          <p:nvPr/>
        </p:nvSpPr>
        <p:spPr>
          <a:xfrm>
            <a:off x="10527910" y="316982"/>
            <a:ext cx="5429100" cy="2955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00">
                <a:solidFill>
                  <a:schemeClr val="lt1"/>
                </a:solidFill>
                <a:latin typeface="Poppins ExtraBold"/>
                <a:ea typeface="Poppins ExtraBold"/>
                <a:cs typeface="Poppins ExtraBold"/>
                <a:sym typeface="Poppins ExtraBold"/>
              </a:rPr>
              <a:t>Šablony a nástroje pro kritické myšlení</a:t>
            </a:r>
            <a:endParaRPr sz="2000">
              <a:solidFill>
                <a:srgbClr val="FFFFFF"/>
              </a:solidFill>
              <a:latin typeface="Poppins ExtraBold"/>
              <a:ea typeface="Poppins ExtraBold"/>
              <a:cs typeface="Poppins ExtraBold"/>
              <a:sym typeface="Poppins ExtraBold"/>
            </a:endParaRPr>
          </a:p>
        </p:txBody>
      </p:sp>
      <p:sp>
        <p:nvSpPr>
          <p:cNvPr id="712" name="Google Shape;712;p25"/>
          <p:cNvSpPr/>
          <p:nvPr/>
        </p:nvSpPr>
        <p:spPr>
          <a:xfrm flipH="1">
            <a:off x="12705764" y="471035"/>
            <a:ext cx="1166332" cy="531244"/>
          </a:xfrm>
          <a:custGeom>
            <a:rect b="b" l="l" r="r" t="t"/>
            <a:pathLst>
              <a:path extrusionOk="0" h="531244" w="1166332">
                <a:moveTo>
                  <a:pt x="1166331" y="0"/>
                </a:moveTo>
                <a:lnTo>
                  <a:pt x="0" y="0"/>
                </a:lnTo>
                <a:lnTo>
                  <a:pt x="0" y="531244"/>
                </a:lnTo>
                <a:lnTo>
                  <a:pt x="1166331" y="531244"/>
                </a:lnTo>
                <a:lnTo>
                  <a:pt x="1166331" y="0"/>
                </a:lnTo>
                <a:close/>
              </a:path>
            </a:pathLst>
          </a:custGeom>
          <a:blipFill rotWithShape="1">
            <a:blip r:embed="rId7">
              <a:alphaModFix/>
            </a:blip>
            <a:stretch>
              <a:fillRect b="-20974" l="0" r="-264537" t="-679281"/>
            </a:stretch>
          </a:blipFill>
          <a:ln>
            <a:noFill/>
          </a:ln>
        </p:spPr>
      </p:sp>
      <p:sp>
        <p:nvSpPr>
          <p:cNvPr id="713" name="Google Shape;713;p25">
            <a:hlinkClick action="ppaction://hlinksldjump" r:id="rId8"/>
          </p:cNvPr>
          <p:cNvSpPr/>
          <p:nvPr/>
        </p:nvSpPr>
        <p:spPr>
          <a:xfrm>
            <a:off x="2528322" y="224250"/>
            <a:ext cx="35427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14" name="Google Shape;714;p25">
            <a:hlinkClick action="ppaction://hlinksldjump" r:id="rId9"/>
          </p:cNvPr>
          <p:cNvSpPr/>
          <p:nvPr/>
        </p:nvSpPr>
        <p:spPr>
          <a:xfrm>
            <a:off x="6467897" y="204775"/>
            <a:ext cx="34245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15" name="Google Shape;715;p25"/>
          <p:cNvSpPr txBox="1"/>
          <p:nvPr/>
        </p:nvSpPr>
        <p:spPr>
          <a:xfrm>
            <a:off x="6837362" y="318125"/>
            <a:ext cx="2773500" cy="3069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None/>
            </a:pPr>
            <a:r>
              <a:rPr lang="en-US" sz="2077">
                <a:solidFill>
                  <a:schemeClr val="lt1"/>
                </a:solidFill>
                <a:latin typeface="Poppins"/>
                <a:ea typeface="Poppins"/>
                <a:cs typeface="Poppins"/>
                <a:sym typeface="Poppins"/>
              </a:rPr>
              <a:t>Používání mikrolekcí</a:t>
            </a:r>
            <a:endParaRPr sz="2077">
              <a:solidFill>
                <a:schemeClr val="lt1"/>
              </a:solidFill>
              <a:latin typeface="Poppins"/>
              <a:ea typeface="Poppins"/>
              <a:cs typeface="Poppins"/>
              <a:sym typeface="Poppins"/>
            </a:endParaRPr>
          </a:p>
        </p:txBody>
      </p:sp>
      <p:pic>
        <p:nvPicPr>
          <p:cNvPr id="716" name="Google Shape;716;p25"/>
          <p:cNvPicPr preferRelativeResize="0"/>
          <p:nvPr/>
        </p:nvPicPr>
        <p:blipFill rotWithShape="1">
          <a:blip r:embed="rId3">
            <a:alphaModFix/>
          </a:blip>
          <a:srcRect b="52652" l="34747" r="51429" t="22197"/>
          <a:stretch/>
        </p:blipFill>
        <p:spPr>
          <a:xfrm>
            <a:off x="15967918" y="-278583"/>
            <a:ext cx="1501824" cy="1536951"/>
          </a:xfrm>
          <a:prstGeom prst="rect">
            <a:avLst/>
          </a:prstGeom>
          <a:noFill/>
          <a:ln>
            <a:noFill/>
          </a:ln>
        </p:spPr>
      </p:pic>
      <p:sp>
        <p:nvSpPr>
          <p:cNvPr id="717" name="Google Shape;717;p25"/>
          <p:cNvSpPr txBox="1"/>
          <p:nvPr/>
        </p:nvSpPr>
        <p:spPr>
          <a:xfrm>
            <a:off x="618375" y="3168516"/>
            <a:ext cx="17051100" cy="1878000"/>
          </a:xfrm>
          <a:prstGeom prst="rect">
            <a:avLst/>
          </a:prstGeom>
          <a:noFill/>
          <a:ln>
            <a:noFill/>
          </a:ln>
        </p:spPr>
        <p:txBody>
          <a:bodyPr anchorCtr="0" anchor="t" bIns="0" lIns="0" spcFirstLastPara="1" rIns="0" wrap="square" tIns="0">
            <a:spAutoFit/>
          </a:bodyPr>
          <a:lstStyle/>
          <a:p>
            <a:pPr indent="0" lvl="0" marL="0" rtl="0" algn="just">
              <a:lnSpc>
                <a:spcPct val="170000"/>
              </a:lnSpc>
              <a:spcBef>
                <a:spcPts val="0"/>
              </a:spcBef>
              <a:spcAft>
                <a:spcPts val="0"/>
              </a:spcAft>
              <a:buClr>
                <a:schemeClr val="dk1"/>
              </a:buClr>
              <a:buSzPts val="1100"/>
              <a:buFont typeface="Arial"/>
              <a:buNone/>
            </a:pPr>
            <a:r>
              <a:rPr lang="en-US" sz="2000">
                <a:solidFill>
                  <a:srgbClr val="529700"/>
                </a:solidFill>
                <a:latin typeface="Poppins"/>
                <a:ea typeface="Poppins"/>
                <a:cs typeface="Poppins"/>
                <a:sym typeface="Poppins"/>
              </a:rPr>
              <a:t>Projekt ACCESS 2 nabízí také sadu aktivit do výuky, které rozvíjejí kritické myšlení, mediální gramotnost a argumentaci založenou na důkazech v tématech klimatu a životního prostředí. Pomocí interaktivních metod založených na zkoumání – například debat, her, simulací nebo kreativního psaní – mohou žáci aktivně objevovat vědecké souvislosti, společenské dopady i etická dilemata spojená se změnou klimatu.</a:t>
            </a:r>
            <a:endParaRPr b="1" i="1" sz="2500" u="sng">
              <a:solidFill>
                <a:srgbClr val="529700"/>
              </a:solidFill>
              <a:latin typeface="Poppins"/>
              <a:ea typeface="Poppins"/>
              <a:cs typeface="Poppins"/>
              <a:sym typeface="Poppins"/>
            </a:endParaRPr>
          </a:p>
        </p:txBody>
      </p:sp>
      <p:pic>
        <p:nvPicPr>
          <p:cNvPr id="718" name="Google Shape;718;p25" title="ACCESS 2 Role Play.png"/>
          <p:cNvPicPr preferRelativeResize="0"/>
          <p:nvPr/>
        </p:nvPicPr>
        <p:blipFill rotWithShape="1">
          <a:blip r:embed="rId10">
            <a:alphaModFix/>
          </a:blip>
          <a:srcRect b="0" l="21952" r="23453" t="0"/>
          <a:stretch/>
        </p:blipFill>
        <p:spPr>
          <a:xfrm>
            <a:off x="15532275" y="5623889"/>
            <a:ext cx="2039926" cy="3736508"/>
          </a:xfrm>
          <a:prstGeom prst="rect">
            <a:avLst/>
          </a:prstGeom>
          <a:noFill/>
          <a:ln>
            <a:noFill/>
          </a:ln>
        </p:spPr>
      </p:pic>
      <p:sp>
        <p:nvSpPr>
          <p:cNvPr id="719" name="Google Shape;719;p25"/>
          <p:cNvSpPr txBox="1"/>
          <p:nvPr/>
        </p:nvSpPr>
        <p:spPr>
          <a:xfrm>
            <a:off x="680000" y="5940110"/>
            <a:ext cx="5787900" cy="4434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t/>
            </a:r>
            <a:endParaRPr sz="3000">
              <a:solidFill>
                <a:srgbClr val="529700"/>
              </a:solidFill>
              <a:latin typeface="Poppins Medium"/>
              <a:ea typeface="Poppins Medium"/>
              <a:cs typeface="Poppins Medium"/>
              <a:sym typeface="Poppins Medium"/>
            </a:endParaRPr>
          </a:p>
        </p:txBody>
      </p:sp>
      <p:sp>
        <p:nvSpPr>
          <p:cNvPr id="720" name="Google Shape;720;p25"/>
          <p:cNvSpPr txBox="1"/>
          <p:nvPr/>
        </p:nvSpPr>
        <p:spPr>
          <a:xfrm>
            <a:off x="680000" y="6711398"/>
            <a:ext cx="10585200" cy="2154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t/>
            </a:r>
            <a:endParaRPr b="1">
              <a:latin typeface="Poppins"/>
              <a:ea typeface="Poppins"/>
              <a:cs typeface="Poppins"/>
              <a:sym typeface="Poppins"/>
            </a:endParaRPr>
          </a:p>
        </p:txBody>
      </p:sp>
      <p:sp>
        <p:nvSpPr>
          <p:cNvPr id="721" name="Google Shape;721;p25"/>
          <p:cNvSpPr txBox="1"/>
          <p:nvPr/>
        </p:nvSpPr>
        <p:spPr>
          <a:xfrm>
            <a:off x="591325" y="6699367"/>
            <a:ext cx="14610900" cy="1878000"/>
          </a:xfrm>
          <a:prstGeom prst="rect">
            <a:avLst/>
          </a:prstGeom>
          <a:noFill/>
          <a:ln>
            <a:noFill/>
          </a:ln>
        </p:spPr>
        <p:txBody>
          <a:bodyPr anchorCtr="0" anchor="t" bIns="0" lIns="0" spcFirstLastPara="1" rIns="0" wrap="square" tIns="0">
            <a:spAutoFit/>
          </a:bodyPr>
          <a:lstStyle/>
          <a:p>
            <a:pPr indent="0" lvl="0" marL="0" rtl="0" algn="just">
              <a:lnSpc>
                <a:spcPct val="170000"/>
              </a:lnSpc>
              <a:spcBef>
                <a:spcPts val="0"/>
              </a:spcBef>
              <a:spcAft>
                <a:spcPts val="0"/>
              </a:spcAft>
              <a:buClr>
                <a:schemeClr val="dk1"/>
              </a:buClr>
              <a:buSzPts val="1100"/>
              <a:buFont typeface="Arial"/>
              <a:buNone/>
            </a:pPr>
            <a:r>
              <a:rPr lang="en-US" sz="2000">
                <a:solidFill>
                  <a:srgbClr val="529700"/>
                </a:solidFill>
                <a:latin typeface="Poppins"/>
                <a:ea typeface="Poppins"/>
                <a:cs typeface="Poppins"/>
                <a:sym typeface="Poppins"/>
              </a:rPr>
              <a:t>Žáci se vžijí do různých rolí a zkoumají, jak skleníkový efekt a globální oteplování dopadají na různé skupiny ve společnosti. V malých skupinách si připraví argumenty a poté se zapojí do učitelem moderované debaty, ve které obhajují přidělenou roli. Díky hraní rolí, diskusi a reflexi se učí rozpoznávat misinformace, vyhodnocovat důkazy a chápat, proč jsou pro hledání klimatických řešení důležité různé perspektivy.</a:t>
            </a:r>
            <a:endParaRPr sz="2000">
              <a:solidFill>
                <a:srgbClr val="529800"/>
              </a:solidFill>
              <a:latin typeface="Poppins"/>
              <a:ea typeface="Poppins"/>
              <a:cs typeface="Poppins"/>
              <a:sym typeface="Poppins"/>
            </a:endParaRPr>
          </a:p>
        </p:txBody>
      </p:sp>
      <p:sp>
        <p:nvSpPr>
          <p:cNvPr id="722" name="Google Shape;722;p25"/>
          <p:cNvSpPr txBox="1"/>
          <p:nvPr/>
        </p:nvSpPr>
        <p:spPr>
          <a:xfrm>
            <a:off x="582936" y="6069204"/>
            <a:ext cx="10674000" cy="88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Clr>
                <a:schemeClr val="dk1"/>
              </a:buClr>
              <a:buSzPts val="1100"/>
              <a:buFont typeface="Arial"/>
              <a:buNone/>
            </a:pPr>
            <a:r>
              <a:rPr b="1" lang="en-US" sz="1900">
                <a:solidFill>
                  <a:srgbClr val="529700"/>
                </a:solidFill>
                <a:latin typeface="Poppins"/>
                <a:ea typeface="Poppins"/>
                <a:cs typeface="Poppins"/>
                <a:sym typeface="Poppins"/>
              </a:rPr>
              <a:t>Hlavní téma 1: Skleníkový efekt a globální oteplování</a:t>
            </a:r>
            <a:endParaRPr b="1" sz="1900">
              <a:solidFill>
                <a:srgbClr val="529700"/>
              </a:solidFill>
              <a:latin typeface="Poppins"/>
              <a:ea typeface="Poppins"/>
              <a:cs typeface="Poppins"/>
              <a:sym typeface="Poppins"/>
            </a:endParaRPr>
          </a:p>
          <a:p>
            <a:pPr indent="0" lvl="0" marL="0" marR="0" rtl="0" algn="l">
              <a:lnSpc>
                <a:spcPct val="96000"/>
              </a:lnSpc>
              <a:spcBef>
                <a:spcPts val="1200"/>
              </a:spcBef>
              <a:spcAft>
                <a:spcPts val="0"/>
              </a:spcAft>
              <a:buNone/>
            </a:pPr>
            <a:r>
              <a:t/>
            </a:r>
            <a:endParaRPr sz="2700">
              <a:solidFill>
                <a:srgbClr val="529700"/>
              </a:solidFill>
              <a:latin typeface="Poppins Medium"/>
              <a:ea typeface="Poppins Medium"/>
              <a:cs typeface="Poppins Medium"/>
              <a:sym typeface="Poppins Medium"/>
            </a:endParaRPr>
          </a:p>
        </p:txBody>
      </p:sp>
      <p:sp>
        <p:nvSpPr>
          <p:cNvPr id="723" name="Google Shape;723;p25"/>
          <p:cNvSpPr txBox="1"/>
          <p:nvPr/>
        </p:nvSpPr>
        <p:spPr>
          <a:xfrm>
            <a:off x="573770" y="5376328"/>
            <a:ext cx="4033500" cy="4617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rPr b="1" lang="en-US" sz="3000">
                <a:solidFill>
                  <a:srgbClr val="396D33"/>
                </a:solidFill>
                <a:latin typeface="Poppins"/>
                <a:ea typeface="Poppins"/>
                <a:cs typeface="Poppins"/>
                <a:sym typeface="Poppins"/>
              </a:rPr>
              <a:t>Hraní rolí / debata</a:t>
            </a:r>
            <a:endParaRPr b="1" sz="2100">
              <a:solidFill>
                <a:srgbClr val="396D33"/>
              </a:solidFill>
              <a:latin typeface="Poppins"/>
              <a:ea typeface="Poppins"/>
              <a:cs typeface="Poppins"/>
              <a:sym typeface="Poppins"/>
            </a:endParaRPr>
          </a:p>
        </p:txBody>
      </p:sp>
      <p:grpSp>
        <p:nvGrpSpPr>
          <p:cNvPr id="724" name="Google Shape;724;p25"/>
          <p:cNvGrpSpPr/>
          <p:nvPr/>
        </p:nvGrpSpPr>
        <p:grpSpPr>
          <a:xfrm>
            <a:off x="4268762" y="8733687"/>
            <a:ext cx="10599988" cy="463694"/>
            <a:chOff x="4268762" y="8993228"/>
            <a:chExt cx="10599988" cy="463694"/>
          </a:xfrm>
        </p:grpSpPr>
        <p:sp>
          <p:nvSpPr>
            <p:cNvPr id="725" name="Google Shape;725;p25"/>
            <p:cNvSpPr txBox="1"/>
            <p:nvPr/>
          </p:nvSpPr>
          <p:spPr>
            <a:xfrm>
              <a:off x="4908450" y="8993228"/>
              <a:ext cx="9960300" cy="45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800" u="sng">
                  <a:solidFill>
                    <a:srgbClr val="205D1C"/>
                  </a:solidFill>
                  <a:latin typeface="Poppins"/>
                  <a:ea typeface="Poppins"/>
                  <a:cs typeface="Poppins"/>
                  <a:sym typeface="Poppins"/>
                  <a:hlinkClick r:id="rId11">
                    <a:extLst>
                      <a:ext uri="{A12FA001-AC4F-418D-AE19-62706E023703}">
                        <ahyp:hlinkClr val="tx"/>
                      </a:ext>
                    </a:extLst>
                  </a:hlinkClick>
                </a:rPr>
                <a:t>Plné znění: Hraní rolí / debata (klikněte pro více informací)</a:t>
              </a:r>
              <a:endParaRPr b="1" sz="1800">
                <a:solidFill>
                  <a:srgbClr val="205D1C"/>
                </a:solidFill>
                <a:latin typeface="Poppins"/>
                <a:ea typeface="Poppins"/>
                <a:cs typeface="Poppins"/>
                <a:sym typeface="Poppins"/>
              </a:endParaRPr>
            </a:p>
            <a:p>
              <a:pPr indent="0" lvl="0" marL="0" rtl="0" algn="l">
                <a:spcBef>
                  <a:spcPts val="0"/>
                </a:spcBef>
                <a:spcAft>
                  <a:spcPts val="0"/>
                </a:spcAft>
                <a:buNone/>
              </a:pPr>
              <a:r>
                <a:t/>
              </a:r>
              <a:endParaRPr b="1" sz="2000">
                <a:solidFill>
                  <a:srgbClr val="205D1C"/>
                </a:solidFill>
                <a:latin typeface="Poppins"/>
                <a:ea typeface="Poppins"/>
                <a:cs typeface="Poppins"/>
                <a:sym typeface="Poppins"/>
              </a:endParaRPr>
            </a:p>
          </p:txBody>
        </p:sp>
        <p:pic>
          <p:nvPicPr>
            <p:cNvPr id="726" name="Google Shape;726;p25" title="Screenshot 2025-10-06 at 22.17.38.png"/>
            <p:cNvPicPr preferRelativeResize="0"/>
            <p:nvPr/>
          </p:nvPicPr>
          <p:blipFill>
            <a:blip r:embed="rId12">
              <a:alphaModFix/>
            </a:blip>
            <a:stretch>
              <a:fillRect/>
            </a:stretch>
          </p:blipFill>
          <p:spPr>
            <a:xfrm>
              <a:off x="4268762" y="8995222"/>
              <a:ext cx="606475" cy="461700"/>
            </a:xfrm>
            <a:prstGeom prst="rect">
              <a:avLst/>
            </a:prstGeom>
            <a:noFill/>
            <a:ln>
              <a:noFill/>
            </a:ln>
          </p:spPr>
        </p:pic>
      </p:grpSp>
      <p:sp>
        <p:nvSpPr>
          <p:cNvPr id="727" name="Google Shape;727;p25">
            <a:hlinkClick action="ppaction://hlinksldjump" r:id="rId13"/>
          </p:cNvPr>
          <p:cNvSpPr/>
          <p:nvPr/>
        </p:nvSpPr>
        <p:spPr>
          <a:xfrm>
            <a:off x="10335107" y="1340200"/>
            <a:ext cx="29595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728" name="Google Shape;728;p25" title="Roxy's Baby Shower Invitation (1).png"/>
          <p:cNvPicPr preferRelativeResize="0"/>
          <p:nvPr/>
        </p:nvPicPr>
        <p:blipFill rotWithShape="1">
          <a:blip r:embed="rId5">
            <a:alphaModFix/>
          </a:blip>
          <a:srcRect b="34895" l="23934" r="27517" t="34617"/>
          <a:stretch/>
        </p:blipFill>
        <p:spPr>
          <a:xfrm rot="-2696825">
            <a:off x="12684008" y="1353639"/>
            <a:ext cx="467585" cy="428221"/>
          </a:xfrm>
          <a:prstGeom prst="rect">
            <a:avLst/>
          </a:prstGeom>
          <a:noFill/>
          <a:ln>
            <a:noFill/>
          </a:ln>
        </p:spPr>
      </p:pic>
      <p:sp>
        <p:nvSpPr>
          <p:cNvPr id="729" name="Google Shape;729;p25">
            <a:hlinkClick action="ppaction://hlinksldjump" r:id="rId14"/>
          </p:cNvPr>
          <p:cNvSpPr txBox="1"/>
          <p:nvPr/>
        </p:nvSpPr>
        <p:spPr>
          <a:xfrm>
            <a:off x="10428100" y="1310825"/>
            <a:ext cx="2773500" cy="702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100"/>
              <a:buNone/>
            </a:pPr>
            <a:r>
              <a:rPr i="1" lang="en-US" sz="1500">
                <a:solidFill>
                  <a:srgbClr val="205D1C"/>
                </a:solidFill>
                <a:uFill>
                  <a:noFill/>
                </a:uFill>
                <a:latin typeface="Calibri"/>
                <a:ea typeface="Calibri"/>
                <a:cs typeface="Calibri"/>
                <a:sym typeface="Calibri"/>
                <a:hlinkClick action="ppaction://hlinksldjump" r:id="rId15">
                  <a:extLst>
                    <a:ext uri="{A12FA001-AC4F-418D-AE19-62706E023703}">
                      <ahyp:hlinkClr val="tx"/>
                    </a:ext>
                  </a:extLst>
                </a:hlinkClick>
              </a:rPr>
              <a:t>J</a:t>
            </a:r>
            <a:r>
              <a:rPr i="1" lang="en-US" sz="1200">
                <a:solidFill>
                  <a:srgbClr val="205D1C"/>
                </a:solidFill>
                <a:uFill>
                  <a:noFill/>
                </a:uFill>
                <a:latin typeface="Poppins"/>
                <a:ea typeface="Poppins"/>
                <a:cs typeface="Poppins"/>
                <a:sym typeface="Poppins"/>
                <a:hlinkClick action="ppaction://hlinksldjump" r:id="rId16">
                  <a:extLst>
                    <a:ext uri="{A12FA001-AC4F-418D-AE19-62706E023703}">
                      <ahyp:hlinkClr val="tx"/>
                    </a:ext>
                  </a:extLst>
                </a:hlinkClick>
              </a:rPr>
              <a:t>ak pomoci žákům vyhodnocovat protichůdné zdroje?</a:t>
            </a:r>
            <a:endParaRPr i="1" sz="200">
              <a:solidFill>
                <a:srgbClr val="205D1C"/>
              </a:solidFill>
              <a:latin typeface="Poppins"/>
              <a:ea typeface="Poppins"/>
              <a:cs typeface="Poppins"/>
              <a:sym typeface="Poppins"/>
            </a:endParaRPr>
          </a:p>
          <a:p>
            <a:pPr indent="0" lvl="0" marL="0" marR="0" rtl="0" algn="r">
              <a:lnSpc>
                <a:spcPct val="100000"/>
              </a:lnSpc>
              <a:spcBef>
                <a:spcPts val="800"/>
              </a:spcBef>
              <a:spcAft>
                <a:spcPts val="0"/>
              </a:spcAft>
              <a:buNone/>
            </a:pPr>
            <a:r>
              <a:t/>
            </a:r>
            <a:endParaRPr i="1" sz="1200">
              <a:solidFill>
                <a:srgbClr val="205D1C"/>
              </a:solidFill>
              <a:latin typeface="Poppins"/>
              <a:ea typeface="Poppins"/>
              <a:cs typeface="Poppins"/>
              <a:sym typeface="Poppins"/>
            </a:endParaRPr>
          </a:p>
        </p:txBody>
      </p:sp>
      <p:sp>
        <p:nvSpPr>
          <p:cNvPr id="730" name="Google Shape;730;p25"/>
          <p:cNvSpPr/>
          <p:nvPr/>
        </p:nvSpPr>
        <p:spPr>
          <a:xfrm>
            <a:off x="9334324" y="9682614"/>
            <a:ext cx="2755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731" name="Google Shape;731;p25"/>
          <p:cNvSpPr txBox="1"/>
          <p:nvPr/>
        </p:nvSpPr>
        <p:spPr>
          <a:xfrm>
            <a:off x="9852969" y="9828044"/>
            <a:ext cx="2097000" cy="1773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17">
                  <a:extLst>
                    <a:ext uri="{A12FA001-AC4F-418D-AE19-62706E023703}">
                      <ahyp:hlinkClr val="tx"/>
                    </a:ext>
                  </a:extLst>
                </a:hlinkClick>
              </a:rPr>
              <a:t>Jak překládat mikrolekce?</a:t>
            </a:r>
            <a:endParaRPr i="1" sz="1200">
              <a:solidFill>
                <a:srgbClr val="205D1C"/>
              </a:solidFill>
              <a:latin typeface="Poppins"/>
              <a:ea typeface="Poppins"/>
              <a:cs typeface="Poppins"/>
              <a:sym typeface="Poppins"/>
            </a:endParaRPr>
          </a:p>
        </p:txBody>
      </p:sp>
      <p:pic>
        <p:nvPicPr>
          <p:cNvPr id="732" name="Google Shape;732;p25" title="Roxy's Baby Shower Invitation (1).png"/>
          <p:cNvPicPr preferRelativeResize="0"/>
          <p:nvPr/>
        </p:nvPicPr>
        <p:blipFill rotWithShape="1">
          <a:blip r:embed="rId5">
            <a:alphaModFix/>
          </a:blip>
          <a:srcRect b="34895" l="23934" r="27517" t="34617"/>
          <a:stretch/>
        </p:blipFill>
        <p:spPr>
          <a:xfrm flipH="1" rot="2696825">
            <a:off x="9332254" y="9677173"/>
            <a:ext cx="467585" cy="4282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26"/>
          <p:cNvSpPr/>
          <p:nvPr/>
        </p:nvSpPr>
        <p:spPr>
          <a:xfrm>
            <a:off x="0" y="1893101"/>
            <a:ext cx="18288000" cy="945600"/>
          </a:xfrm>
          <a:prstGeom prst="rect">
            <a:avLst/>
          </a:prstGeom>
          <a:solidFill>
            <a:srgbClr val="D2E7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38" name="Google Shape;738;p26"/>
          <p:cNvSpPr txBox="1"/>
          <p:nvPr/>
        </p:nvSpPr>
        <p:spPr>
          <a:xfrm>
            <a:off x="156073" y="1990542"/>
            <a:ext cx="18140700" cy="7503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5077">
                <a:solidFill>
                  <a:srgbClr val="396D32"/>
                </a:solidFill>
                <a:latin typeface="Poppins ExtraBold"/>
                <a:ea typeface="Poppins ExtraBold"/>
                <a:cs typeface="Poppins ExtraBold"/>
                <a:sym typeface="Poppins ExtraBold"/>
              </a:rPr>
              <a:t>Aktivity</a:t>
            </a:r>
            <a:endParaRPr i="1" sz="5077">
              <a:solidFill>
                <a:srgbClr val="396D32"/>
              </a:solidFill>
              <a:latin typeface="Poppins ExtraBold"/>
              <a:ea typeface="Poppins ExtraBold"/>
              <a:cs typeface="Poppins ExtraBold"/>
              <a:sym typeface="Poppins ExtraBold"/>
            </a:endParaRPr>
          </a:p>
        </p:txBody>
      </p:sp>
      <p:grpSp>
        <p:nvGrpSpPr>
          <p:cNvPr id="739" name="Google Shape;739;p26"/>
          <p:cNvGrpSpPr/>
          <p:nvPr/>
        </p:nvGrpSpPr>
        <p:grpSpPr>
          <a:xfrm>
            <a:off x="7738801" y="9506338"/>
            <a:ext cx="2810397" cy="682990"/>
            <a:chOff x="9279126" y="9549788"/>
            <a:chExt cx="2810397" cy="682990"/>
          </a:xfrm>
        </p:grpSpPr>
        <p:sp>
          <p:nvSpPr>
            <p:cNvPr id="740" name="Google Shape;740;p26">
              <a:hlinkClick/>
            </p:cNvPr>
            <p:cNvSpPr/>
            <p:nvPr/>
          </p:nvSpPr>
          <p:spPr>
            <a:xfrm>
              <a:off x="9334324" y="9682614"/>
              <a:ext cx="2755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741" name="Google Shape;741;p26"/>
            <p:cNvSpPr txBox="1"/>
            <p:nvPr/>
          </p:nvSpPr>
          <p:spPr>
            <a:xfrm>
              <a:off x="9795019" y="9756169"/>
              <a:ext cx="2097000" cy="1773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3">
                    <a:extLst>
                      <a:ext uri="{A12FA001-AC4F-418D-AE19-62706E023703}">
                        <ahyp:hlinkClr val="tx"/>
                      </a:ext>
                    </a:extLst>
                  </a:hlinkClick>
                </a:rPr>
                <a:t>Jak překládat mikrolekce?</a:t>
              </a:r>
              <a:endParaRPr i="1" sz="1200">
                <a:solidFill>
                  <a:srgbClr val="205D1C"/>
                </a:solidFill>
                <a:latin typeface="Poppins"/>
                <a:ea typeface="Poppins"/>
                <a:cs typeface="Poppins"/>
                <a:sym typeface="Poppins"/>
              </a:endParaRPr>
            </a:p>
          </p:txBody>
        </p:sp>
        <p:pic>
          <p:nvPicPr>
            <p:cNvPr id="742" name="Google Shape;742;p26" title="Roxy's Baby Shower Invitation (1).png"/>
            <p:cNvPicPr preferRelativeResize="0"/>
            <p:nvPr/>
          </p:nvPicPr>
          <p:blipFill rotWithShape="1">
            <a:blip r:embed="rId4">
              <a:alphaModFix/>
            </a:blip>
            <a:srcRect b="34895" l="23934" r="27517" t="34617"/>
            <a:stretch/>
          </p:blipFill>
          <p:spPr>
            <a:xfrm flipH="1" rot="2696825">
              <a:off x="9332254" y="9677173"/>
              <a:ext cx="467585" cy="428221"/>
            </a:xfrm>
            <a:prstGeom prst="rect">
              <a:avLst/>
            </a:prstGeom>
            <a:noFill/>
            <a:ln>
              <a:noFill/>
            </a:ln>
          </p:spPr>
        </p:pic>
      </p:grpSp>
      <p:grpSp>
        <p:nvGrpSpPr>
          <p:cNvPr id="743" name="Google Shape;743;p26"/>
          <p:cNvGrpSpPr/>
          <p:nvPr/>
        </p:nvGrpSpPr>
        <p:grpSpPr>
          <a:xfrm>
            <a:off x="8169909" y="1173217"/>
            <a:ext cx="1948182" cy="914927"/>
            <a:chOff x="8169913" y="1173217"/>
            <a:chExt cx="1948182" cy="914927"/>
          </a:xfrm>
        </p:grpSpPr>
        <p:sp>
          <p:nvSpPr>
            <p:cNvPr id="744" name="Google Shape;744;p26">
              <a:hlinkClick/>
            </p:cNvPr>
            <p:cNvSpPr/>
            <p:nvPr/>
          </p:nvSpPr>
          <p:spPr>
            <a:xfrm>
              <a:off x="8169913" y="1340196"/>
              <a:ext cx="1903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745" name="Google Shape;745;p26" title="Roxy's Baby Shower Invitation (1).png"/>
            <p:cNvPicPr preferRelativeResize="0"/>
            <p:nvPr/>
          </p:nvPicPr>
          <p:blipFill rotWithShape="1">
            <a:blip r:embed="rId4">
              <a:alphaModFix/>
            </a:blip>
            <a:srcRect b="34895" l="23934" r="27517" t="34617"/>
            <a:stretch/>
          </p:blipFill>
          <p:spPr>
            <a:xfrm rot="-2696825">
              <a:off x="9597383" y="1300602"/>
              <a:ext cx="467585" cy="428221"/>
            </a:xfrm>
            <a:prstGeom prst="rect">
              <a:avLst/>
            </a:prstGeom>
            <a:noFill/>
            <a:ln>
              <a:noFill/>
            </a:ln>
          </p:spPr>
        </p:pic>
        <p:sp>
          <p:nvSpPr>
            <p:cNvPr id="746" name="Google Shape;746;p26">
              <a:hlinkClick/>
            </p:cNvPr>
            <p:cNvSpPr txBox="1"/>
            <p:nvPr/>
          </p:nvSpPr>
          <p:spPr>
            <a:xfrm>
              <a:off x="8224869" y="1378944"/>
              <a:ext cx="1363200" cy="709200"/>
            </a:xfrm>
            <a:prstGeom prst="rect">
              <a:avLst/>
            </a:prstGeom>
            <a:noFill/>
            <a:ln>
              <a:noFill/>
            </a:ln>
          </p:spPr>
          <p:txBody>
            <a:bodyPr anchorCtr="0" anchor="t" bIns="0" lIns="0" spcFirstLastPara="1" rIns="0" wrap="square" tIns="0">
              <a:spAutoFit/>
            </a:bodyPr>
            <a:lstStyle/>
            <a:p>
              <a:pPr indent="0" lvl="0" marL="0" rtl="0" algn="r">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5">
                    <a:extLst>
                      <a:ext uri="{A12FA001-AC4F-418D-AE19-62706E023703}">
                        <ahyp:hlinkClr val="tx"/>
                      </a:ext>
                    </a:extLst>
                  </a:hlinkClick>
                </a:rPr>
                <a:t>Stručný průvodce pro učitele</a:t>
              </a:r>
              <a:endParaRPr i="1" sz="1200">
                <a:solidFill>
                  <a:srgbClr val="205D1C"/>
                </a:solidFill>
                <a:latin typeface="Poppins"/>
                <a:ea typeface="Poppins"/>
                <a:cs typeface="Poppins"/>
                <a:sym typeface="Poppins"/>
              </a:endParaRPr>
            </a:p>
            <a:p>
              <a:pPr indent="0" lvl="0" marL="0" marR="0" rtl="0" algn="r">
                <a:lnSpc>
                  <a:spcPct val="96003"/>
                </a:lnSpc>
                <a:spcBef>
                  <a:spcPts val="0"/>
                </a:spcBef>
                <a:spcAft>
                  <a:spcPts val="0"/>
                </a:spcAft>
                <a:buNone/>
              </a:pPr>
              <a:r>
                <a:t/>
              </a:r>
              <a:endParaRPr i="1" sz="1200">
                <a:solidFill>
                  <a:srgbClr val="205D1C"/>
                </a:solidFill>
                <a:latin typeface="Poppins"/>
                <a:ea typeface="Poppins"/>
                <a:cs typeface="Poppins"/>
                <a:sym typeface="Poppins"/>
              </a:endParaRPr>
            </a:p>
            <a:p>
              <a:pPr indent="0" lvl="0" marL="0" marR="0" rtl="0" algn="r">
                <a:lnSpc>
                  <a:spcPct val="96003"/>
                </a:lnSpc>
                <a:spcBef>
                  <a:spcPts val="0"/>
                </a:spcBef>
                <a:spcAft>
                  <a:spcPts val="0"/>
                </a:spcAft>
                <a:buNone/>
              </a:pPr>
              <a:r>
                <a:t/>
              </a:r>
              <a:endParaRPr i="1" sz="1200">
                <a:solidFill>
                  <a:srgbClr val="205D1C"/>
                </a:solidFill>
                <a:latin typeface="Poppins"/>
                <a:ea typeface="Poppins"/>
                <a:cs typeface="Poppins"/>
                <a:sym typeface="Poppins"/>
              </a:endParaRPr>
            </a:p>
          </p:txBody>
        </p:sp>
      </p:grpSp>
      <p:grpSp>
        <p:nvGrpSpPr>
          <p:cNvPr id="747" name="Google Shape;747;p26"/>
          <p:cNvGrpSpPr/>
          <p:nvPr/>
        </p:nvGrpSpPr>
        <p:grpSpPr>
          <a:xfrm>
            <a:off x="-246" y="-250648"/>
            <a:ext cx="18288352" cy="1386967"/>
            <a:chOff x="0" y="-123825"/>
            <a:chExt cx="4503300" cy="888000"/>
          </a:xfrm>
        </p:grpSpPr>
        <p:sp>
          <p:nvSpPr>
            <p:cNvPr id="748" name="Google Shape;748;p26"/>
            <p:cNvSpPr/>
            <p:nvPr/>
          </p:nvSpPr>
          <p:spPr>
            <a:xfrm>
              <a:off x="0" y="0"/>
              <a:ext cx="4503162" cy="764056"/>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6"/>
            <p:cNvSpPr txBox="1"/>
            <p:nvPr/>
          </p:nvSpPr>
          <p:spPr>
            <a:xfrm>
              <a:off x="0" y="-123825"/>
              <a:ext cx="4503300" cy="888000"/>
            </a:xfrm>
            <a:prstGeom prst="rect">
              <a:avLst/>
            </a:prstGeom>
            <a:noFill/>
            <a:ln>
              <a:noFill/>
            </a:ln>
          </p:spPr>
          <p:txBody>
            <a:bodyPr anchorCtr="0" anchor="ctr" bIns="50800" lIns="50800" spcFirstLastPara="1" rIns="50800" wrap="square" tIns="50800">
              <a:noAutofit/>
            </a:bodyPr>
            <a:lstStyle/>
            <a:p>
              <a:pPr indent="0" lvl="0" marL="0" marR="0" rtl="0" algn="ctr">
                <a:lnSpc>
                  <a:spcPct val="217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50" name="Google Shape;750;p26"/>
          <p:cNvSpPr txBox="1"/>
          <p:nvPr/>
        </p:nvSpPr>
        <p:spPr>
          <a:xfrm>
            <a:off x="955759" y="318131"/>
            <a:ext cx="10266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1"/>
                </a:solidFill>
                <a:latin typeface="Poppins"/>
                <a:ea typeface="Poppins"/>
                <a:cs typeface="Poppins"/>
                <a:sym typeface="Poppins"/>
              </a:rPr>
              <a:t>Domů</a:t>
            </a:r>
            <a:endParaRPr sz="2077">
              <a:solidFill>
                <a:schemeClr val="lt1"/>
              </a:solidFill>
              <a:latin typeface="Poppins"/>
              <a:ea typeface="Poppins"/>
              <a:cs typeface="Poppins"/>
              <a:sym typeface="Poppins"/>
            </a:endParaRPr>
          </a:p>
        </p:txBody>
      </p:sp>
      <p:pic>
        <p:nvPicPr>
          <p:cNvPr id="751" name="Google Shape;751;p26"/>
          <p:cNvPicPr preferRelativeResize="0"/>
          <p:nvPr/>
        </p:nvPicPr>
        <p:blipFill rotWithShape="1">
          <a:blip r:embed="rId6">
            <a:alphaModFix/>
          </a:blip>
          <a:srcRect b="52652" l="34747" r="51429" t="22197"/>
          <a:stretch/>
        </p:blipFill>
        <p:spPr>
          <a:xfrm>
            <a:off x="15970221" y="-253343"/>
            <a:ext cx="1501824" cy="1536951"/>
          </a:xfrm>
          <a:prstGeom prst="rect">
            <a:avLst/>
          </a:prstGeom>
          <a:noFill/>
          <a:ln>
            <a:noFill/>
          </a:ln>
        </p:spPr>
      </p:pic>
      <p:sp>
        <p:nvSpPr>
          <p:cNvPr id="752" name="Google Shape;752;p26">
            <a:hlinkClick action="ppaction://hlinksldjump" r:id="rId7"/>
          </p:cNvPr>
          <p:cNvSpPr/>
          <p:nvPr/>
        </p:nvSpPr>
        <p:spPr>
          <a:xfrm>
            <a:off x="815955" y="176425"/>
            <a:ext cx="1166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753" name="Google Shape;753;p26"/>
          <p:cNvSpPr txBox="1"/>
          <p:nvPr/>
        </p:nvSpPr>
        <p:spPr>
          <a:xfrm>
            <a:off x="2491042" y="318115"/>
            <a:ext cx="3708000" cy="3069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None/>
            </a:pPr>
            <a:r>
              <a:rPr lang="en-US" sz="2077">
                <a:solidFill>
                  <a:schemeClr val="lt1"/>
                </a:solidFill>
                <a:latin typeface="Poppins"/>
                <a:ea typeface="Poppins"/>
                <a:cs typeface="Poppins"/>
                <a:sym typeface="Poppins"/>
              </a:rPr>
              <a:t>Úvod k příručce</a:t>
            </a:r>
            <a:endParaRPr sz="2077">
              <a:solidFill>
                <a:srgbClr val="FFFFFF"/>
              </a:solidFill>
              <a:latin typeface="Poppins"/>
              <a:ea typeface="Poppins"/>
              <a:cs typeface="Poppins"/>
              <a:sym typeface="Poppins"/>
            </a:endParaRPr>
          </a:p>
        </p:txBody>
      </p:sp>
      <p:grpSp>
        <p:nvGrpSpPr>
          <p:cNvPr id="754" name="Google Shape;754;p26"/>
          <p:cNvGrpSpPr/>
          <p:nvPr/>
        </p:nvGrpSpPr>
        <p:grpSpPr>
          <a:xfrm>
            <a:off x="16155222" y="-126113"/>
            <a:ext cx="1166332" cy="1536949"/>
            <a:chOff x="0" y="-57150"/>
            <a:chExt cx="660400" cy="1133861"/>
          </a:xfrm>
        </p:grpSpPr>
        <p:sp>
          <p:nvSpPr>
            <p:cNvPr id="755" name="Google Shape;755;p26"/>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6"/>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57" name="Google Shape;757;p26"/>
          <p:cNvSpPr/>
          <p:nvPr/>
        </p:nvSpPr>
        <p:spPr>
          <a:xfrm>
            <a:off x="10377197" y="205925"/>
            <a:ext cx="5664000" cy="5313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758" name="Google Shape;758;p26"/>
          <p:cNvSpPr txBox="1"/>
          <p:nvPr/>
        </p:nvSpPr>
        <p:spPr>
          <a:xfrm>
            <a:off x="10527910" y="316982"/>
            <a:ext cx="5429100" cy="2955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00">
                <a:solidFill>
                  <a:schemeClr val="lt1"/>
                </a:solidFill>
                <a:latin typeface="Poppins ExtraBold"/>
                <a:ea typeface="Poppins ExtraBold"/>
                <a:cs typeface="Poppins ExtraBold"/>
                <a:sym typeface="Poppins ExtraBold"/>
              </a:rPr>
              <a:t>Šablony a nástroje pro kritické myšlení</a:t>
            </a:r>
            <a:endParaRPr sz="2000">
              <a:solidFill>
                <a:srgbClr val="FFFFFF"/>
              </a:solidFill>
              <a:latin typeface="Poppins ExtraBold"/>
              <a:ea typeface="Poppins ExtraBold"/>
              <a:cs typeface="Poppins ExtraBold"/>
              <a:sym typeface="Poppins ExtraBold"/>
            </a:endParaRPr>
          </a:p>
        </p:txBody>
      </p:sp>
      <p:sp>
        <p:nvSpPr>
          <p:cNvPr id="759" name="Google Shape;759;p26"/>
          <p:cNvSpPr/>
          <p:nvPr/>
        </p:nvSpPr>
        <p:spPr>
          <a:xfrm flipH="1">
            <a:off x="12705764" y="471035"/>
            <a:ext cx="1166332" cy="531244"/>
          </a:xfrm>
          <a:custGeom>
            <a:rect b="b" l="l" r="r" t="t"/>
            <a:pathLst>
              <a:path extrusionOk="0" h="531244" w="1166332">
                <a:moveTo>
                  <a:pt x="1166331" y="0"/>
                </a:moveTo>
                <a:lnTo>
                  <a:pt x="0" y="0"/>
                </a:lnTo>
                <a:lnTo>
                  <a:pt x="0" y="531244"/>
                </a:lnTo>
                <a:lnTo>
                  <a:pt x="1166331" y="531244"/>
                </a:lnTo>
                <a:lnTo>
                  <a:pt x="1166331" y="0"/>
                </a:lnTo>
                <a:close/>
              </a:path>
            </a:pathLst>
          </a:custGeom>
          <a:blipFill rotWithShape="1">
            <a:blip r:embed="rId8">
              <a:alphaModFix/>
            </a:blip>
            <a:stretch>
              <a:fillRect b="-20974" l="0" r="-264537" t="-679281"/>
            </a:stretch>
          </a:blipFill>
          <a:ln>
            <a:noFill/>
          </a:ln>
        </p:spPr>
      </p:sp>
      <p:sp>
        <p:nvSpPr>
          <p:cNvPr id="760" name="Google Shape;760;p26">
            <a:hlinkClick action="ppaction://hlinksldjump" r:id="rId9"/>
          </p:cNvPr>
          <p:cNvSpPr/>
          <p:nvPr/>
        </p:nvSpPr>
        <p:spPr>
          <a:xfrm>
            <a:off x="2453772" y="176413"/>
            <a:ext cx="35427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61" name="Google Shape;761;p26">
            <a:hlinkClick action="ppaction://hlinksldjump" r:id="rId10"/>
          </p:cNvPr>
          <p:cNvSpPr/>
          <p:nvPr/>
        </p:nvSpPr>
        <p:spPr>
          <a:xfrm>
            <a:off x="6467897" y="204775"/>
            <a:ext cx="34245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62" name="Google Shape;762;p26"/>
          <p:cNvSpPr txBox="1"/>
          <p:nvPr/>
        </p:nvSpPr>
        <p:spPr>
          <a:xfrm>
            <a:off x="6800087" y="311275"/>
            <a:ext cx="2773500" cy="3069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None/>
            </a:pPr>
            <a:r>
              <a:rPr lang="en-US" sz="2077">
                <a:solidFill>
                  <a:schemeClr val="lt1"/>
                </a:solidFill>
                <a:latin typeface="Poppins"/>
                <a:ea typeface="Poppins"/>
                <a:cs typeface="Poppins"/>
                <a:sym typeface="Poppins"/>
              </a:rPr>
              <a:t>Používání mikrolekcí</a:t>
            </a:r>
            <a:endParaRPr sz="2077">
              <a:solidFill>
                <a:schemeClr val="lt1"/>
              </a:solidFill>
              <a:latin typeface="Poppins"/>
              <a:ea typeface="Poppins"/>
              <a:cs typeface="Poppins"/>
              <a:sym typeface="Poppins"/>
            </a:endParaRPr>
          </a:p>
        </p:txBody>
      </p:sp>
      <p:pic>
        <p:nvPicPr>
          <p:cNvPr id="763" name="Google Shape;763;p26"/>
          <p:cNvPicPr preferRelativeResize="0"/>
          <p:nvPr/>
        </p:nvPicPr>
        <p:blipFill rotWithShape="1">
          <a:blip r:embed="rId6">
            <a:alphaModFix/>
          </a:blip>
          <a:srcRect b="52652" l="34747" r="51429" t="22197"/>
          <a:stretch/>
        </p:blipFill>
        <p:spPr>
          <a:xfrm>
            <a:off x="15967918" y="-278583"/>
            <a:ext cx="1501824" cy="1536951"/>
          </a:xfrm>
          <a:prstGeom prst="rect">
            <a:avLst/>
          </a:prstGeom>
          <a:noFill/>
          <a:ln>
            <a:noFill/>
          </a:ln>
        </p:spPr>
      </p:pic>
      <p:pic>
        <p:nvPicPr>
          <p:cNvPr id="764" name="Google Shape;764;p26" title="3.png"/>
          <p:cNvPicPr preferRelativeResize="0"/>
          <p:nvPr/>
        </p:nvPicPr>
        <p:blipFill rotWithShape="1">
          <a:blip r:embed="rId11">
            <a:alphaModFix/>
          </a:blip>
          <a:srcRect b="11689" l="14358" r="14350" t="4397"/>
          <a:stretch/>
        </p:blipFill>
        <p:spPr>
          <a:xfrm>
            <a:off x="14243592" y="3178638"/>
            <a:ext cx="2279558" cy="2683250"/>
          </a:xfrm>
          <a:prstGeom prst="rect">
            <a:avLst/>
          </a:prstGeom>
          <a:noFill/>
          <a:ln>
            <a:noFill/>
          </a:ln>
        </p:spPr>
      </p:pic>
      <p:pic>
        <p:nvPicPr>
          <p:cNvPr id="765" name="Google Shape;765;p26" title="5.png"/>
          <p:cNvPicPr preferRelativeResize="0"/>
          <p:nvPr/>
        </p:nvPicPr>
        <p:blipFill>
          <a:blip r:embed="rId12">
            <a:alphaModFix/>
          </a:blip>
          <a:stretch>
            <a:fillRect/>
          </a:stretch>
        </p:blipFill>
        <p:spPr>
          <a:xfrm>
            <a:off x="14243600" y="6371189"/>
            <a:ext cx="3708000" cy="3708023"/>
          </a:xfrm>
          <a:prstGeom prst="rect">
            <a:avLst/>
          </a:prstGeom>
          <a:noFill/>
          <a:ln>
            <a:noFill/>
          </a:ln>
        </p:spPr>
      </p:pic>
      <p:sp>
        <p:nvSpPr>
          <p:cNvPr id="766" name="Google Shape;766;p26"/>
          <p:cNvSpPr txBox="1"/>
          <p:nvPr/>
        </p:nvSpPr>
        <p:spPr>
          <a:xfrm>
            <a:off x="715132" y="4024087"/>
            <a:ext cx="10585200" cy="2154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t/>
            </a:r>
            <a:endParaRPr b="1">
              <a:latin typeface="Poppins"/>
              <a:ea typeface="Poppins"/>
              <a:cs typeface="Poppins"/>
              <a:sym typeface="Poppins"/>
            </a:endParaRPr>
          </a:p>
        </p:txBody>
      </p:sp>
      <p:sp>
        <p:nvSpPr>
          <p:cNvPr id="767" name="Google Shape;767;p26"/>
          <p:cNvSpPr txBox="1"/>
          <p:nvPr/>
        </p:nvSpPr>
        <p:spPr>
          <a:xfrm>
            <a:off x="656932" y="4277750"/>
            <a:ext cx="13228800" cy="1354500"/>
          </a:xfrm>
          <a:prstGeom prst="rect">
            <a:avLst/>
          </a:prstGeom>
          <a:noFill/>
          <a:ln>
            <a:noFill/>
          </a:ln>
        </p:spPr>
        <p:txBody>
          <a:bodyPr anchorCtr="0" anchor="t" bIns="0" lIns="0" spcFirstLastPara="1" rIns="0" wrap="square" tIns="0">
            <a:spAutoFit/>
          </a:bodyPr>
          <a:lstStyle/>
          <a:p>
            <a:pPr indent="0" lvl="0" marL="0" rtl="0" algn="l">
              <a:lnSpc>
                <a:spcPct val="170000"/>
              </a:lnSpc>
              <a:spcBef>
                <a:spcPts val="0"/>
              </a:spcBef>
              <a:spcAft>
                <a:spcPts val="0"/>
              </a:spcAft>
              <a:buClr>
                <a:schemeClr val="dk1"/>
              </a:buClr>
              <a:buSzPts val="1100"/>
              <a:buFont typeface="Arial"/>
              <a:buNone/>
            </a:pPr>
            <a:r>
              <a:rPr lang="en-US" sz="2000">
                <a:solidFill>
                  <a:srgbClr val="529700"/>
                </a:solidFill>
                <a:latin typeface="Poppins"/>
                <a:ea typeface="Poppins"/>
                <a:cs typeface="Poppins"/>
                <a:sym typeface="Poppins"/>
              </a:rPr>
              <a:t>Žáci analyzují krátký text nebo příspěvek ze sociálních sítí, který obsahuje misinformace o změně klimatu. Vyhledají nepravdivá tvrzení, prodiskutují zavádějící argumenty a obsah ověří pomocí spolehlivých zdrojů, aby dokázali rozlišit mezi klimatem a počasím.</a:t>
            </a:r>
            <a:endParaRPr sz="2000">
              <a:solidFill>
                <a:srgbClr val="529800"/>
              </a:solidFill>
              <a:latin typeface="Poppins"/>
              <a:ea typeface="Poppins"/>
              <a:cs typeface="Poppins"/>
              <a:sym typeface="Poppins"/>
            </a:endParaRPr>
          </a:p>
        </p:txBody>
      </p:sp>
      <p:sp>
        <p:nvSpPr>
          <p:cNvPr id="768" name="Google Shape;768;p26"/>
          <p:cNvSpPr txBox="1"/>
          <p:nvPr/>
        </p:nvSpPr>
        <p:spPr>
          <a:xfrm>
            <a:off x="605153" y="3151610"/>
            <a:ext cx="12065700" cy="4617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Clr>
                <a:srgbClr val="000000"/>
              </a:buClr>
              <a:buFont typeface="Arial"/>
              <a:buNone/>
            </a:pPr>
            <a:r>
              <a:rPr b="1" lang="en-US" sz="3000">
                <a:solidFill>
                  <a:srgbClr val="396D33"/>
                </a:solidFill>
                <a:latin typeface="Poppins"/>
                <a:ea typeface="Poppins"/>
                <a:cs typeface="Poppins"/>
                <a:sym typeface="Poppins"/>
              </a:rPr>
              <a:t>Jak poznat fake news?</a:t>
            </a:r>
            <a:endParaRPr b="1" sz="2100">
              <a:solidFill>
                <a:srgbClr val="396D33"/>
              </a:solidFill>
              <a:latin typeface="Poppins"/>
              <a:ea typeface="Poppins"/>
              <a:cs typeface="Poppins"/>
              <a:sym typeface="Poppins"/>
            </a:endParaRPr>
          </a:p>
        </p:txBody>
      </p:sp>
      <p:grpSp>
        <p:nvGrpSpPr>
          <p:cNvPr id="769" name="Google Shape;769;p26"/>
          <p:cNvGrpSpPr/>
          <p:nvPr/>
        </p:nvGrpSpPr>
        <p:grpSpPr>
          <a:xfrm>
            <a:off x="4215175" y="5837659"/>
            <a:ext cx="10501475" cy="467003"/>
            <a:chOff x="4279525" y="5800775"/>
            <a:chExt cx="10501475" cy="467003"/>
          </a:xfrm>
        </p:grpSpPr>
        <p:sp>
          <p:nvSpPr>
            <p:cNvPr id="770" name="Google Shape;770;p26"/>
            <p:cNvSpPr txBox="1"/>
            <p:nvPr/>
          </p:nvSpPr>
          <p:spPr>
            <a:xfrm>
              <a:off x="4820700" y="5812678"/>
              <a:ext cx="9960300" cy="45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800" u="sng">
                  <a:solidFill>
                    <a:srgbClr val="205D1C"/>
                  </a:solidFill>
                  <a:latin typeface="Poppins"/>
                  <a:ea typeface="Poppins"/>
                  <a:cs typeface="Poppins"/>
                  <a:sym typeface="Poppins"/>
                  <a:hlinkClick r:id="rId13">
                    <a:extLst>
                      <a:ext uri="{A12FA001-AC4F-418D-AE19-62706E023703}">
                        <ahyp:hlinkClr val="tx"/>
                      </a:ext>
                    </a:extLst>
                  </a:hlinkClick>
                </a:rPr>
                <a:t>Plné znění: Jak poznat fake news? (klikněte pro více informací)</a:t>
              </a:r>
              <a:endParaRPr b="1" sz="1800">
                <a:solidFill>
                  <a:srgbClr val="205D1C"/>
                </a:solidFill>
                <a:latin typeface="Poppins"/>
                <a:ea typeface="Poppins"/>
                <a:cs typeface="Poppins"/>
                <a:sym typeface="Poppins"/>
              </a:endParaRPr>
            </a:p>
            <a:p>
              <a:pPr indent="0" lvl="0" marL="0" rtl="0" algn="l">
                <a:spcBef>
                  <a:spcPts val="0"/>
                </a:spcBef>
                <a:spcAft>
                  <a:spcPts val="0"/>
                </a:spcAft>
                <a:buNone/>
              </a:pPr>
              <a:r>
                <a:t/>
              </a:r>
              <a:endParaRPr b="1" sz="2000">
                <a:solidFill>
                  <a:srgbClr val="205D1C"/>
                </a:solidFill>
                <a:latin typeface="Poppins"/>
                <a:ea typeface="Poppins"/>
                <a:cs typeface="Poppins"/>
                <a:sym typeface="Poppins"/>
              </a:endParaRPr>
            </a:p>
          </p:txBody>
        </p:sp>
        <p:pic>
          <p:nvPicPr>
            <p:cNvPr id="771" name="Google Shape;771;p26" title="Screenshot 2025-10-06 at 22.17.38.png"/>
            <p:cNvPicPr preferRelativeResize="0"/>
            <p:nvPr/>
          </p:nvPicPr>
          <p:blipFill>
            <a:blip r:embed="rId14">
              <a:alphaModFix/>
            </a:blip>
            <a:stretch>
              <a:fillRect/>
            </a:stretch>
          </p:blipFill>
          <p:spPr>
            <a:xfrm>
              <a:off x="4279525" y="5800775"/>
              <a:ext cx="606475" cy="461700"/>
            </a:xfrm>
            <a:prstGeom prst="rect">
              <a:avLst/>
            </a:prstGeom>
            <a:noFill/>
            <a:ln>
              <a:noFill/>
            </a:ln>
          </p:spPr>
        </p:pic>
      </p:grpSp>
      <p:sp>
        <p:nvSpPr>
          <p:cNvPr id="772" name="Google Shape;772;p26"/>
          <p:cNvSpPr txBox="1"/>
          <p:nvPr/>
        </p:nvSpPr>
        <p:spPr>
          <a:xfrm>
            <a:off x="609853" y="3666636"/>
            <a:ext cx="11415900" cy="1030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Clr>
                <a:schemeClr val="dk1"/>
              </a:buClr>
              <a:buSzPts val="1100"/>
              <a:buFont typeface="Arial"/>
              <a:buNone/>
            </a:pPr>
            <a:r>
              <a:rPr lang="en-US" sz="2700">
                <a:solidFill>
                  <a:srgbClr val="529700"/>
                </a:solidFill>
                <a:latin typeface="Poppins"/>
                <a:ea typeface="Poppins"/>
                <a:cs typeface="Poppins"/>
                <a:sym typeface="Poppins"/>
              </a:rPr>
              <a:t>Hlavní téma 2: Změna klimatu vs. proměnlivost počasí</a:t>
            </a:r>
            <a:endParaRPr sz="2700">
              <a:solidFill>
                <a:srgbClr val="529700"/>
              </a:solidFill>
              <a:latin typeface="Poppins"/>
              <a:ea typeface="Poppins"/>
              <a:cs typeface="Poppins"/>
              <a:sym typeface="Poppins"/>
            </a:endParaRPr>
          </a:p>
          <a:p>
            <a:pPr indent="0" lvl="0" marL="0" marR="0" rtl="0" algn="l">
              <a:lnSpc>
                <a:spcPct val="96000"/>
              </a:lnSpc>
              <a:spcBef>
                <a:spcPts val="1200"/>
              </a:spcBef>
              <a:spcAft>
                <a:spcPts val="0"/>
              </a:spcAft>
              <a:buNone/>
            </a:pPr>
            <a:r>
              <a:t/>
            </a:r>
            <a:endParaRPr sz="2700">
              <a:solidFill>
                <a:srgbClr val="529700"/>
              </a:solidFill>
              <a:latin typeface="Poppins Medium"/>
              <a:ea typeface="Poppins Medium"/>
              <a:cs typeface="Poppins Medium"/>
              <a:sym typeface="Poppins Medium"/>
            </a:endParaRPr>
          </a:p>
        </p:txBody>
      </p:sp>
      <p:sp>
        <p:nvSpPr>
          <p:cNvPr id="773" name="Google Shape;773;p26"/>
          <p:cNvSpPr txBox="1"/>
          <p:nvPr/>
        </p:nvSpPr>
        <p:spPr>
          <a:xfrm>
            <a:off x="744640" y="7483050"/>
            <a:ext cx="5787900" cy="4434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t/>
            </a:r>
            <a:endParaRPr sz="3000">
              <a:solidFill>
                <a:srgbClr val="529700"/>
              </a:solidFill>
              <a:latin typeface="Poppins Medium"/>
              <a:ea typeface="Poppins Medium"/>
              <a:cs typeface="Poppins Medium"/>
              <a:sym typeface="Poppins Medium"/>
            </a:endParaRPr>
          </a:p>
        </p:txBody>
      </p:sp>
      <p:sp>
        <p:nvSpPr>
          <p:cNvPr id="774" name="Google Shape;774;p26"/>
          <p:cNvSpPr txBox="1"/>
          <p:nvPr/>
        </p:nvSpPr>
        <p:spPr>
          <a:xfrm>
            <a:off x="744640" y="8117500"/>
            <a:ext cx="10585200" cy="2154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t/>
            </a:r>
            <a:endParaRPr b="1">
              <a:latin typeface="Poppins"/>
              <a:ea typeface="Poppins"/>
              <a:cs typeface="Poppins"/>
              <a:sym typeface="Poppins"/>
            </a:endParaRPr>
          </a:p>
        </p:txBody>
      </p:sp>
      <p:sp>
        <p:nvSpPr>
          <p:cNvPr id="775" name="Google Shape;775;p26"/>
          <p:cNvSpPr txBox="1"/>
          <p:nvPr/>
        </p:nvSpPr>
        <p:spPr>
          <a:xfrm>
            <a:off x="655965" y="7568625"/>
            <a:ext cx="13809000" cy="1878000"/>
          </a:xfrm>
          <a:prstGeom prst="rect">
            <a:avLst/>
          </a:prstGeom>
          <a:noFill/>
          <a:ln>
            <a:noFill/>
          </a:ln>
        </p:spPr>
        <p:txBody>
          <a:bodyPr anchorCtr="0" anchor="t" bIns="0" lIns="0" spcFirstLastPara="1" rIns="0" wrap="square" tIns="0">
            <a:spAutoFit/>
          </a:bodyPr>
          <a:lstStyle/>
          <a:p>
            <a:pPr indent="0" lvl="0" marL="0" rtl="0" algn="l">
              <a:lnSpc>
                <a:spcPct val="170000"/>
              </a:lnSpc>
              <a:spcBef>
                <a:spcPts val="0"/>
              </a:spcBef>
              <a:spcAft>
                <a:spcPts val="0"/>
              </a:spcAft>
              <a:buClr>
                <a:schemeClr val="dk1"/>
              </a:buClr>
              <a:buSzPts val="1100"/>
              <a:buFont typeface="Arial"/>
              <a:buNone/>
            </a:pPr>
            <a:r>
              <a:rPr lang="en-US" sz="2000">
                <a:solidFill>
                  <a:srgbClr val="529700"/>
                </a:solidFill>
                <a:latin typeface="Poppins"/>
                <a:ea typeface="Poppins"/>
                <a:cs typeface="Poppins"/>
                <a:sym typeface="Poppins"/>
              </a:rPr>
              <a:t>Žáci se postaví na „názorovou osu“ mezi póly „Zcela souhlasím“ a „Vůbec nesouhlasím“ podle toho, jak reagují na tvrzení o příčinách změny klimatu. V debatě, navazující mikrolekci a závěrečné reflexi se učí rozlišovat vědecká fakta od miskoncepcí a vyhodnocovat důkazy.</a:t>
            </a:r>
            <a:endParaRPr sz="2000">
              <a:solidFill>
                <a:srgbClr val="529700"/>
              </a:solidFill>
              <a:latin typeface="Poppins"/>
              <a:ea typeface="Poppins"/>
              <a:cs typeface="Poppins"/>
              <a:sym typeface="Poppins"/>
            </a:endParaRPr>
          </a:p>
          <a:p>
            <a:pPr indent="0" lvl="0" marL="0" rtl="0" algn="l">
              <a:lnSpc>
                <a:spcPct val="170000"/>
              </a:lnSpc>
              <a:spcBef>
                <a:spcPts val="0"/>
              </a:spcBef>
              <a:spcAft>
                <a:spcPts val="0"/>
              </a:spcAft>
              <a:buClr>
                <a:schemeClr val="dk1"/>
              </a:buClr>
              <a:buSzPts val="1100"/>
              <a:buFont typeface="Arial"/>
              <a:buNone/>
            </a:pPr>
            <a:r>
              <a:t/>
            </a:r>
            <a:endParaRPr sz="2000">
              <a:solidFill>
                <a:srgbClr val="529800"/>
              </a:solidFill>
              <a:latin typeface="Poppins"/>
              <a:ea typeface="Poppins"/>
              <a:cs typeface="Poppins"/>
              <a:sym typeface="Poppins"/>
            </a:endParaRPr>
          </a:p>
        </p:txBody>
      </p:sp>
      <p:sp>
        <p:nvSpPr>
          <p:cNvPr id="776" name="Google Shape;776;p26"/>
          <p:cNvSpPr txBox="1"/>
          <p:nvPr/>
        </p:nvSpPr>
        <p:spPr>
          <a:xfrm>
            <a:off x="605160" y="6348100"/>
            <a:ext cx="7936200" cy="4617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Clr>
                <a:srgbClr val="000000"/>
              </a:buClr>
              <a:buFont typeface="Arial"/>
              <a:buNone/>
            </a:pPr>
            <a:r>
              <a:rPr b="1" lang="en-US" sz="3000">
                <a:solidFill>
                  <a:srgbClr val="396D33"/>
                </a:solidFill>
                <a:latin typeface="Poppins"/>
                <a:ea typeface="Poppins"/>
                <a:cs typeface="Poppins"/>
                <a:sym typeface="Poppins"/>
              </a:rPr>
              <a:t>Názorová škála</a:t>
            </a:r>
            <a:endParaRPr b="1" sz="2100">
              <a:solidFill>
                <a:srgbClr val="396D33"/>
              </a:solidFill>
              <a:latin typeface="Poppins"/>
              <a:ea typeface="Poppins"/>
              <a:cs typeface="Poppins"/>
              <a:sym typeface="Poppins"/>
            </a:endParaRPr>
          </a:p>
        </p:txBody>
      </p:sp>
      <p:sp>
        <p:nvSpPr>
          <p:cNvPr id="777" name="Google Shape;777;p26"/>
          <p:cNvSpPr txBox="1"/>
          <p:nvPr/>
        </p:nvSpPr>
        <p:spPr>
          <a:xfrm>
            <a:off x="620855" y="6992500"/>
            <a:ext cx="8964000" cy="3990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rPr lang="en-US" sz="2700">
                <a:solidFill>
                  <a:srgbClr val="529700"/>
                </a:solidFill>
                <a:latin typeface="Poppins Medium"/>
                <a:ea typeface="Poppins Medium"/>
                <a:cs typeface="Poppins Medium"/>
                <a:sym typeface="Poppins Medium"/>
              </a:rPr>
              <a:t>Hlavní téma 3: Příčiny změny klimatu</a:t>
            </a:r>
            <a:endParaRPr sz="2700">
              <a:solidFill>
                <a:srgbClr val="529700"/>
              </a:solidFill>
              <a:latin typeface="Poppins Medium"/>
              <a:ea typeface="Poppins Medium"/>
              <a:cs typeface="Poppins Medium"/>
              <a:sym typeface="Poppins Medium"/>
            </a:endParaRPr>
          </a:p>
        </p:txBody>
      </p:sp>
      <p:grpSp>
        <p:nvGrpSpPr>
          <p:cNvPr id="778" name="Google Shape;778;p26"/>
          <p:cNvGrpSpPr/>
          <p:nvPr/>
        </p:nvGrpSpPr>
        <p:grpSpPr>
          <a:xfrm>
            <a:off x="4214225" y="9044428"/>
            <a:ext cx="10473400" cy="461922"/>
            <a:chOff x="4214225" y="9146803"/>
            <a:chExt cx="10473400" cy="461922"/>
          </a:xfrm>
        </p:grpSpPr>
        <p:sp>
          <p:nvSpPr>
            <p:cNvPr id="779" name="Google Shape;779;p26"/>
            <p:cNvSpPr txBox="1"/>
            <p:nvPr/>
          </p:nvSpPr>
          <p:spPr>
            <a:xfrm>
              <a:off x="4727325" y="9146803"/>
              <a:ext cx="9960300" cy="4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u="sng">
                  <a:solidFill>
                    <a:srgbClr val="205D1C"/>
                  </a:solidFill>
                  <a:latin typeface="Poppins"/>
                  <a:ea typeface="Poppins"/>
                  <a:cs typeface="Poppins"/>
                  <a:sym typeface="Poppins"/>
                  <a:hlinkClick r:id="rId15">
                    <a:extLst>
                      <a:ext uri="{A12FA001-AC4F-418D-AE19-62706E023703}">
                        <ahyp:hlinkClr val="tx"/>
                      </a:ext>
                    </a:extLst>
                  </a:hlinkClick>
                </a:rPr>
                <a:t>Plné znění: Názorová škála (klikněte pro více informací) </a:t>
              </a:r>
              <a:endParaRPr b="1" sz="2000">
                <a:solidFill>
                  <a:srgbClr val="205D1C"/>
                </a:solidFill>
                <a:latin typeface="Poppins"/>
                <a:ea typeface="Poppins"/>
                <a:cs typeface="Poppins"/>
                <a:sym typeface="Poppins"/>
              </a:endParaRPr>
            </a:p>
          </p:txBody>
        </p:sp>
        <p:pic>
          <p:nvPicPr>
            <p:cNvPr id="780" name="Google Shape;780;p26" title="Screenshot 2025-10-06 at 22.17.38.png"/>
            <p:cNvPicPr preferRelativeResize="0"/>
            <p:nvPr/>
          </p:nvPicPr>
          <p:blipFill>
            <a:blip r:embed="rId14">
              <a:alphaModFix/>
            </a:blip>
            <a:stretch>
              <a:fillRect/>
            </a:stretch>
          </p:blipFill>
          <p:spPr>
            <a:xfrm>
              <a:off x="4214225" y="9147025"/>
              <a:ext cx="606475" cy="461700"/>
            </a:xfrm>
            <a:prstGeom prst="rect">
              <a:avLst/>
            </a:prstGeom>
            <a:noFill/>
            <a:ln>
              <a:noFill/>
            </a:ln>
          </p:spPr>
        </p:pic>
      </p:grpSp>
      <p:sp>
        <p:nvSpPr>
          <p:cNvPr id="781" name="Google Shape;781;p26">
            <a:hlinkClick action="ppaction://hlinksldjump" r:id="rId16"/>
          </p:cNvPr>
          <p:cNvSpPr/>
          <p:nvPr/>
        </p:nvSpPr>
        <p:spPr>
          <a:xfrm>
            <a:off x="10335107" y="1340200"/>
            <a:ext cx="29595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782" name="Google Shape;782;p26" title="Roxy's Baby Shower Invitation (1).png"/>
          <p:cNvPicPr preferRelativeResize="0"/>
          <p:nvPr/>
        </p:nvPicPr>
        <p:blipFill rotWithShape="1">
          <a:blip r:embed="rId4">
            <a:alphaModFix/>
          </a:blip>
          <a:srcRect b="34895" l="23934" r="27517" t="34617"/>
          <a:stretch/>
        </p:blipFill>
        <p:spPr>
          <a:xfrm rot="-2696825">
            <a:off x="12684008" y="1353639"/>
            <a:ext cx="467585" cy="428221"/>
          </a:xfrm>
          <a:prstGeom prst="rect">
            <a:avLst/>
          </a:prstGeom>
          <a:noFill/>
          <a:ln>
            <a:noFill/>
          </a:ln>
        </p:spPr>
      </p:pic>
      <p:sp>
        <p:nvSpPr>
          <p:cNvPr id="783" name="Google Shape;783;p26">
            <a:hlinkClick action="ppaction://hlinksldjump" r:id="rId17"/>
          </p:cNvPr>
          <p:cNvSpPr txBox="1"/>
          <p:nvPr/>
        </p:nvSpPr>
        <p:spPr>
          <a:xfrm>
            <a:off x="10428100" y="1310825"/>
            <a:ext cx="2773500" cy="702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100"/>
              <a:buNone/>
            </a:pPr>
            <a:r>
              <a:rPr i="1" lang="en-US" sz="1500">
                <a:solidFill>
                  <a:srgbClr val="205D1C"/>
                </a:solidFill>
                <a:uFill>
                  <a:noFill/>
                </a:uFill>
                <a:latin typeface="Calibri"/>
                <a:ea typeface="Calibri"/>
                <a:cs typeface="Calibri"/>
                <a:sym typeface="Calibri"/>
                <a:hlinkClick action="ppaction://hlinksldjump" r:id="rId18">
                  <a:extLst>
                    <a:ext uri="{A12FA001-AC4F-418D-AE19-62706E023703}">
                      <ahyp:hlinkClr val="tx"/>
                    </a:ext>
                  </a:extLst>
                </a:hlinkClick>
              </a:rPr>
              <a:t>J</a:t>
            </a:r>
            <a:r>
              <a:rPr i="1" lang="en-US" sz="1200">
                <a:solidFill>
                  <a:srgbClr val="205D1C"/>
                </a:solidFill>
                <a:uFill>
                  <a:noFill/>
                </a:uFill>
                <a:latin typeface="Poppins"/>
                <a:ea typeface="Poppins"/>
                <a:cs typeface="Poppins"/>
                <a:sym typeface="Poppins"/>
                <a:hlinkClick action="ppaction://hlinksldjump" r:id="rId19">
                  <a:extLst>
                    <a:ext uri="{A12FA001-AC4F-418D-AE19-62706E023703}">
                      <ahyp:hlinkClr val="tx"/>
                    </a:ext>
                  </a:extLst>
                </a:hlinkClick>
              </a:rPr>
              <a:t>ak pomoci žákům vyhodnocovat protichůdné zdroje?</a:t>
            </a:r>
            <a:endParaRPr i="1" sz="200">
              <a:solidFill>
                <a:srgbClr val="205D1C"/>
              </a:solidFill>
              <a:latin typeface="Poppins"/>
              <a:ea typeface="Poppins"/>
              <a:cs typeface="Poppins"/>
              <a:sym typeface="Poppins"/>
            </a:endParaRPr>
          </a:p>
          <a:p>
            <a:pPr indent="0" lvl="0" marL="0" marR="0" rtl="0" algn="r">
              <a:lnSpc>
                <a:spcPct val="100000"/>
              </a:lnSpc>
              <a:spcBef>
                <a:spcPts val="800"/>
              </a:spcBef>
              <a:spcAft>
                <a:spcPts val="0"/>
              </a:spcAft>
              <a:buNone/>
            </a:pPr>
            <a:r>
              <a:t/>
            </a:r>
            <a:endParaRPr i="1" sz="1200">
              <a:solidFill>
                <a:srgbClr val="205D1C"/>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pic>
        <p:nvPicPr>
          <p:cNvPr descr="Green Energy, Global Warming and Environment Problems Concept. Man Character Set Up Solar Panel against Earth Globe. Renewable Power of Sun, Clean Electricity Development. Cartoon Vector Illustration (Dostarczone przez Getty Images)" id="788" name="Google Shape;788;p27"/>
          <p:cNvPicPr preferRelativeResize="0"/>
          <p:nvPr/>
        </p:nvPicPr>
        <p:blipFill rotWithShape="1">
          <a:blip r:embed="rId3">
            <a:alphaModFix/>
          </a:blip>
          <a:srcRect b="5706" l="5958" r="4970" t="-1135"/>
          <a:stretch/>
        </p:blipFill>
        <p:spPr>
          <a:xfrm>
            <a:off x="13400750" y="4704625"/>
            <a:ext cx="4896026" cy="2915875"/>
          </a:xfrm>
          <a:prstGeom prst="rect">
            <a:avLst/>
          </a:prstGeom>
          <a:noFill/>
          <a:ln>
            <a:noFill/>
          </a:ln>
        </p:spPr>
      </p:pic>
      <p:sp>
        <p:nvSpPr>
          <p:cNvPr id="789" name="Google Shape;789;p27"/>
          <p:cNvSpPr/>
          <p:nvPr/>
        </p:nvSpPr>
        <p:spPr>
          <a:xfrm>
            <a:off x="0" y="1893101"/>
            <a:ext cx="18288000" cy="945600"/>
          </a:xfrm>
          <a:prstGeom prst="rect">
            <a:avLst/>
          </a:prstGeom>
          <a:solidFill>
            <a:srgbClr val="D2E7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90" name="Google Shape;790;p27"/>
          <p:cNvSpPr txBox="1"/>
          <p:nvPr/>
        </p:nvSpPr>
        <p:spPr>
          <a:xfrm>
            <a:off x="156073" y="1990542"/>
            <a:ext cx="18140700" cy="7503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5077">
                <a:solidFill>
                  <a:srgbClr val="396D32"/>
                </a:solidFill>
                <a:latin typeface="Poppins ExtraBold"/>
                <a:ea typeface="Poppins ExtraBold"/>
                <a:cs typeface="Poppins ExtraBold"/>
                <a:sym typeface="Poppins ExtraBold"/>
              </a:rPr>
              <a:t>Aktivity</a:t>
            </a:r>
            <a:endParaRPr i="1" sz="5077">
              <a:solidFill>
                <a:srgbClr val="396D32"/>
              </a:solidFill>
              <a:latin typeface="Poppins ExtraBold"/>
              <a:ea typeface="Poppins ExtraBold"/>
              <a:cs typeface="Poppins ExtraBold"/>
              <a:sym typeface="Poppins ExtraBold"/>
            </a:endParaRPr>
          </a:p>
        </p:txBody>
      </p:sp>
      <p:sp>
        <p:nvSpPr>
          <p:cNvPr id="791" name="Google Shape;791;p27"/>
          <p:cNvSpPr txBox="1"/>
          <p:nvPr/>
        </p:nvSpPr>
        <p:spPr>
          <a:xfrm>
            <a:off x="605718" y="6180953"/>
            <a:ext cx="6357900" cy="4434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rPr b="1" lang="en-US" sz="3000">
                <a:solidFill>
                  <a:srgbClr val="396D33"/>
                </a:solidFill>
                <a:latin typeface="Poppins"/>
                <a:ea typeface="Poppins"/>
                <a:cs typeface="Poppins"/>
                <a:sym typeface="Poppins"/>
              </a:rPr>
              <a:t>Metoda šesti klobouků</a:t>
            </a:r>
            <a:endParaRPr sz="3000">
              <a:solidFill>
                <a:srgbClr val="529700"/>
              </a:solidFill>
              <a:latin typeface="Poppins Medium"/>
              <a:ea typeface="Poppins Medium"/>
              <a:cs typeface="Poppins Medium"/>
              <a:sym typeface="Poppins Medium"/>
            </a:endParaRPr>
          </a:p>
        </p:txBody>
      </p:sp>
      <p:sp>
        <p:nvSpPr>
          <p:cNvPr id="792" name="Google Shape;792;p27"/>
          <p:cNvSpPr txBox="1"/>
          <p:nvPr/>
        </p:nvSpPr>
        <p:spPr>
          <a:xfrm>
            <a:off x="605718" y="6815627"/>
            <a:ext cx="11627700" cy="3990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rPr lang="en-US" sz="2700">
                <a:solidFill>
                  <a:srgbClr val="529700"/>
                </a:solidFill>
                <a:latin typeface="Poppins Medium"/>
                <a:ea typeface="Poppins Medium"/>
                <a:cs typeface="Poppins Medium"/>
                <a:sym typeface="Poppins Medium"/>
              </a:rPr>
              <a:t>Hlavní téma 5: Klimatická změna a oceánské systémy</a:t>
            </a:r>
            <a:endParaRPr sz="2700">
              <a:solidFill>
                <a:srgbClr val="529700"/>
              </a:solidFill>
              <a:latin typeface="Poppins Medium"/>
              <a:ea typeface="Poppins Medium"/>
              <a:cs typeface="Poppins Medium"/>
              <a:sym typeface="Poppins Medium"/>
            </a:endParaRPr>
          </a:p>
        </p:txBody>
      </p:sp>
      <p:sp>
        <p:nvSpPr>
          <p:cNvPr id="793" name="Google Shape;793;p27"/>
          <p:cNvSpPr txBox="1"/>
          <p:nvPr/>
        </p:nvSpPr>
        <p:spPr>
          <a:xfrm>
            <a:off x="627041" y="4202900"/>
            <a:ext cx="15101100" cy="1354500"/>
          </a:xfrm>
          <a:prstGeom prst="rect">
            <a:avLst/>
          </a:prstGeom>
          <a:noFill/>
          <a:ln>
            <a:noFill/>
          </a:ln>
        </p:spPr>
        <p:txBody>
          <a:bodyPr anchorCtr="0" anchor="t" bIns="0" lIns="0" spcFirstLastPara="1" rIns="0" wrap="square" tIns="0">
            <a:spAutoFit/>
          </a:bodyPr>
          <a:lstStyle/>
          <a:p>
            <a:pPr indent="0" lvl="0" marL="0" rtl="0" algn="just">
              <a:lnSpc>
                <a:spcPct val="170000"/>
              </a:lnSpc>
              <a:spcBef>
                <a:spcPts val="0"/>
              </a:spcBef>
              <a:spcAft>
                <a:spcPts val="0"/>
              </a:spcAft>
              <a:buClr>
                <a:schemeClr val="dk1"/>
              </a:buClr>
              <a:buSzPts val="1100"/>
              <a:buFont typeface="Arial"/>
              <a:buNone/>
            </a:pPr>
            <a:r>
              <a:rPr lang="en-US" sz="2000">
                <a:solidFill>
                  <a:srgbClr val="529700"/>
                </a:solidFill>
                <a:latin typeface="Poppins"/>
                <a:ea typeface="Poppins"/>
                <a:cs typeface="Poppins"/>
                <a:sym typeface="Poppins"/>
              </a:rPr>
              <a:t>Žáci se zapojí do krátké karetní hry, která simuluje reálné klimatické výzvy. V každém kole volí mezi klimaticky šetrnými kroky, které jsou výhodné pro všechny, a krátkodobým ziskem, který zvyšuje globální rizika. Aktivita pomáhá pochopit, jak individuální i společná rozhodnutí přispívají k dopadům změny klimatu.</a:t>
            </a:r>
            <a:endParaRPr sz="2000">
              <a:solidFill>
                <a:srgbClr val="529700"/>
              </a:solidFill>
              <a:latin typeface="Poppins"/>
              <a:ea typeface="Poppins"/>
              <a:cs typeface="Poppins"/>
              <a:sym typeface="Poppins"/>
            </a:endParaRPr>
          </a:p>
        </p:txBody>
      </p:sp>
      <p:grpSp>
        <p:nvGrpSpPr>
          <p:cNvPr id="794" name="Google Shape;794;p27"/>
          <p:cNvGrpSpPr/>
          <p:nvPr/>
        </p:nvGrpSpPr>
        <p:grpSpPr>
          <a:xfrm>
            <a:off x="7738801" y="9549788"/>
            <a:ext cx="2810397" cy="682990"/>
            <a:chOff x="9279126" y="9549788"/>
            <a:chExt cx="2810397" cy="682990"/>
          </a:xfrm>
        </p:grpSpPr>
        <p:sp>
          <p:nvSpPr>
            <p:cNvPr id="795" name="Google Shape;795;p27">
              <a:hlinkClick/>
            </p:cNvPr>
            <p:cNvSpPr/>
            <p:nvPr/>
          </p:nvSpPr>
          <p:spPr>
            <a:xfrm>
              <a:off x="9334324" y="9682614"/>
              <a:ext cx="2755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796" name="Google Shape;796;p27"/>
            <p:cNvSpPr txBox="1"/>
            <p:nvPr/>
          </p:nvSpPr>
          <p:spPr>
            <a:xfrm>
              <a:off x="9795019" y="9756169"/>
              <a:ext cx="2097000" cy="1773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4">
                    <a:extLst>
                      <a:ext uri="{A12FA001-AC4F-418D-AE19-62706E023703}">
                        <ahyp:hlinkClr val="tx"/>
                      </a:ext>
                    </a:extLst>
                  </a:hlinkClick>
                </a:rPr>
                <a:t>Jak překládat mikrolekce?</a:t>
              </a:r>
              <a:endParaRPr i="1" sz="1200">
                <a:solidFill>
                  <a:srgbClr val="205D1C"/>
                </a:solidFill>
                <a:latin typeface="Poppins"/>
                <a:ea typeface="Poppins"/>
                <a:cs typeface="Poppins"/>
                <a:sym typeface="Poppins"/>
              </a:endParaRPr>
            </a:p>
          </p:txBody>
        </p:sp>
        <p:pic>
          <p:nvPicPr>
            <p:cNvPr id="797" name="Google Shape;797;p27" title="Roxy's Baby Shower Invitation (1).png"/>
            <p:cNvPicPr preferRelativeResize="0"/>
            <p:nvPr/>
          </p:nvPicPr>
          <p:blipFill rotWithShape="1">
            <a:blip r:embed="rId5">
              <a:alphaModFix/>
            </a:blip>
            <a:srcRect b="34895" l="23934" r="27517" t="34617"/>
            <a:stretch/>
          </p:blipFill>
          <p:spPr>
            <a:xfrm flipH="1" rot="2696825">
              <a:off x="9332254" y="9677173"/>
              <a:ext cx="467585" cy="428221"/>
            </a:xfrm>
            <a:prstGeom prst="rect">
              <a:avLst/>
            </a:prstGeom>
            <a:noFill/>
            <a:ln>
              <a:noFill/>
            </a:ln>
          </p:spPr>
        </p:pic>
      </p:grpSp>
      <p:grpSp>
        <p:nvGrpSpPr>
          <p:cNvPr id="798" name="Google Shape;798;p27"/>
          <p:cNvGrpSpPr/>
          <p:nvPr/>
        </p:nvGrpSpPr>
        <p:grpSpPr>
          <a:xfrm>
            <a:off x="8169909" y="1236392"/>
            <a:ext cx="1948182" cy="851752"/>
            <a:chOff x="8169913" y="1236392"/>
            <a:chExt cx="1948182" cy="851752"/>
          </a:xfrm>
        </p:grpSpPr>
        <p:sp>
          <p:nvSpPr>
            <p:cNvPr id="799" name="Google Shape;799;p27">
              <a:hlinkClick/>
            </p:cNvPr>
            <p:cNvSpPr/>
            <p:nvPr/>
          </p:nvSpPr>
          <p:spPr>
            <a:xfrm>
              <a:off x="8169913" y="1340196"/>
              <a:ext cx="1903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800" name="Google Shape;800;p27" title="Roxy's Baby Shower Invitation (1).png"/>
            <p:cNvPicPr preferRelativeResize="0"/>
            <p:nvPr/>
          </p:nvPicPr>
          <p:blipFill rotWithShape="1">
            <a:blip r:embed="rId5">
              <a:alphaModFix/>
            </a:blip>
            <a:srcRect b="34895" l="23934" r="27517" t="34617"/>
            <a:stretch/>
          </p:blipFill>
          <p:spPr>
            <a:xfrm rot="-2696825">
              <a:off x="9597383" y="1363777"/>
              <a:ext cx="467585" cy="428221"/>
            </a:xfrm>
            <a:prstGeom prst="rect">
              <a:avLst/>
            </a:prstGeom>
            <a:noFill/>
            <a:ln>
              <a:noFill/>
            </a:ln>
          </p:spPr>
        </p:pic>
        <p:sp>
          <p:nvSpPr>
            <p:cNvPr id="801" name="Google Shape;801;p27">
              <a:hlinkClick/>
            </p:cNvPr>
            <p:cNvSpPr txBox="1"/>
            <p:nvPr/>
          </p:nvSpPr>
          <p:spPr>
            <a:xfrm>
              <a:off x="8224869" y="1378944"/>
              <a:ext cx="1363200" cy="709200"/>
            </a:xfrm>
            <a:prstGeom prst="rect">
              <a:avLst/>
            </a:prstGeom>
            <a:noFill/>
            <a:ln>
              <a:noFill/>
            </a:ln>
          </p:spPr>
          <p:txBody>
            <a:bodyPr anchorCtr="0" anchor="t" bIns="0" lIns="0" spcFirstLastPara="1" rIns="0" wrap="square" tIns="0">
              <a:spAutoFit/>
            </a:bodyPr>
            <a:lstStyle/>
            <a:p>
              <a:pPr indent="0" lvl="0" marL="0" rtl="0" algn="r">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6">
                    <a:extLst>
                      <a:ext uri="{A12FA001-AC4F-418D-AE19-62706E023703}">
                        <ahyp:hlinkClr val="tx"/>
                      </a:ext>
                    </a:extLst>
                  </a:hlinkClick>
                </a:rPr>
                <a:t>Stručný průvodce pro učitele</a:t>
              </a:r>
              <a:endParaRPr i="1" sz="1200">
                <a:solidFill>
                  <a:srgbClr val="205D1C"/>
                </a:solidFill>
                <a:latin typeface="Poppins"/>
                <a:ea typeface="Poppins"/>
                <a:cs typeface="Poppins"/>
                <a:sym typeface="Poppins"/>
              </a:endParaRPr>
            </a:p>
            <a:p>
              <a:pPr indent="0" lvl="0" marL="0" marR="0" rtl="0" algn="r">
                <a:lnSpc>
                  <a:spcPct val="96003"/>
                </a:lnSpc>
                <a:spcBef>
                  <a:spcPts val="0"/>
                </a:spcBef>
                <a:spcAft>
                  <a:spcPts val="0"/>
                </a:spcAft>
                <a:buNone/>
              </a:pPr>
              <a:r>
                <a:t/>
              </a:r>
              <a:endParaRPr i="1" sz="1200">
                <a:solidFill>
                  <a:srgbClr val="205D1C"/>
                </a:solidFill>
                <a:latin typeface="Poppins"/>
                <a:ea typeface="Poppins"/>
                <a:cs typeface="Poppins"/>
                <a:sym typeface="Poppins"/>
              </a:endParaRPr>
            </a:p>
            <a:p>
              <a:pPr indent="0" lvl="0" marL="0" marR="0" rtl="0" algn="r">
                <a:lnSpc>
                  <a:spcPct val="96003"/>
                </a:lnSpc>
                <a:spcBef>
                  <a:spcPts val="0"/>
                </a:spcBef>
                <a:spcAft>
                  <a:spcPts val="0"/>
                </a:spcAft>
                <a:buNone/>
              </a:pPr>
              <a:r>
                <a:t/>
              </a:r>
              <a:endParaRPr i="1" sz="1200">
                <a:solidFill>
                  <a:srgbClr val="205D1C"/>
                </a:solidFill>
                <a:latin typeface="Poppins"/>
                <a:ea typeface="Poppins"/>
                <a:cs typeface="Poppins"/>
                <a:sym typeface="Poppins"/>
              </a:endParaRPr>
            </a:p>
          </p:txBody>
        </p:sp>
      </p:grpSp>
      <p:grpSp>
        <p:nvGrpSpPr>
          <p:cNvPr id="802" name="Google Shape;802;p27"/>
          <p:cNvGrpSpPr/>
          <p:nvPr/>
        </p:nvGrpSpPr>
        <p:grpSpPr>
          <a:xfrm>
            <a:off x="-246" y="-250648"/>
            <a:ext cx="18288352" cy="1386967"/>
            <a:chOff x="0" y="-123825"/>
            <a:chExt cx="4503300" cy="888000"/>
          </a:xfrm>
        </p:grpSpPr>
        <p:sp>
          <p:nvSpPr>
            <p:cNvPr id="803" name="Google Shape;803;p27"/>
            <p:cNvSpPr/>
            <p:nvPr/>
          </p:nvSpPr>
          <p:spPr>
            <a:xfrm>
              <a:off x="0" y="0"/>
              <a:ext cx="4503162" cy="764056"/>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7"/>
            <p:cNvSpPr txBox="1"/>
            <p:nvPr/>
          </p:nvSpPr>
          <p:spPr>
            <a:xfrm>
              <a:off x="0" y="-123825"/>
              <a:ext cx="4503300" cy="888000"/>
            </a:xfrm>
            <a:prstGeom prst="rect">
              <a:avLst/>
            </a:prstGeom>
            <a:noFill/>
            <a:ln>
              <a:noFill/>
            </a:ln>
          </p:spPr>
          <p:txBody>
            <a:bodyPr anchorCtr="0" anchor="ctr" bIns="50800" lIns="50800" spcFirstLastPara="1" rIns="50800" wrap="square" tIns="50800">
              <a:noAutofit/>
            </a:bodyPr>
            <a:lstStyle/>
            <a:p>
              <a:pPr indent="0" lvl="0" marL="0" marR="0" rtl="0" algn="ctr">
                <a:lnSpc>
                  <a:spcPct val="217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805" name="Google Shape;805;p27"/>
          <p:cNvPicPr preferRelativeResize="0"/>
          <p:nvPr/>
        </p:nvPicPr>
        <p:blipFill rotWithShape="1">
          <a:blip r:embed="rId7">
            <a:alphaModFix/>
          </a:blip>
          <a:srcRect b="52652" l="34747" r="51429" t="22197"/>
          <a:stretch/>
        </p:blipFill>
        <p:spPr>
          <a:xfrm>
            <a:off x="15970221" y="-253343"/>
            <a:ext cx="1501824" cy="1536951"/>
          </a:xfrm>
          <a:prstGeom prst="rect">
            <a:avLst/>
          </a:prstGeom>
          <a:noFill/>
          <a:ln>
            <a:noFill/>
          </a:ln>
        </p:spPr>
      </p:pic>
      <p:sp>
        <p:nvSpPr>
          <p:cNvPr id="806" name="Google Shape;806;p27">
            <a:hlinkClick action="ppaction://hlinksldjump" r:id="rId8"/>
          </p:cNvPr>
          <p:cNvSpPr/>
          <p:nvPr/>
        </p:nvSpPr>
        <p:spPr>
          <a:xfrm>
            <a:off x="815955" y="199075"/>
            <a:ext cx="1166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807" name="Google Shape;807;p27"/>
          <p:cNvSpPr txBox="1"/>
          <p:nvPr/>
        </p:nvSpPr>
        <p:spPr>
          <a:xfrm>
            <a:off x="955759" y="318131"/>
            <a:ext cx="10266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1"/>
                </a:solidFill>
                <a:latin typeface="Poppins"/>
                <a:ea typeface="Poppins"/>
                <a:cs typeface="Poppins"/>
                <a:sym typeface="Poppins"/>
              </a:rPr>
              <a:t>Domů</a:t>
            </a:r>
            <a:endParaRPr sz="2077">
              <a:solidFill>
                <a:schemeClr val="lt1"/>
              </a:solidFill>
              <a:latin typeface="Poppins"/>
              <a:ea typeface="Poppins"/>
              <a:cs typeface="Poppins"/>
              <a:sym typeface="Poppins"/>
            </a:endParaRPr>
          </a:p>
        </p:txBody>
      </p:sp>
      <p:sp>
        <p:nvSpPr>
          <p:cNvPr id="808" name="Google Shape;808;p27"/>
          <p:cNvSpPr txBox="1"/>
          <p:nvPr/>
        </p:nvSpPr>
        <p:spPr>
          <a:xfrm>
            <a:off x="2491042" y="318115"/>
            <a:ext cx="3708000" cy="3069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None/>
            </a:pPr>
            <a:r>
              <a:rPr lang="en-US" sz="2077">
                <a:solidFill>
                  <a:schemeClr val="lt1"/>
                </a:solidFill>
                <a:latin typeface="Poppins"/>
                <a:ea typeface="Poppins"/>
                <a:cs typeface="Poppins"/>
                <a:sym typeface="Poppins"/>
              </a:rPr>
              <a:t>Úvod k příručce</a:t>
            </a:r>
            <a:endParaRPr sz="2077">
              <a:solidFill>
                <a:srgbClr val="FFFFFF"/>
              </a:solidFill>
              <a:latin typeface="Poppins"/>
              <a:ea typeface="Poppins"/>
              <a:cs typeface="Poppins"/>
              <a:sym typeface="Poppins"/>
            </a:endParaRPr>
          </a:p>
        </p:txBody>
      </p:sp>
      <p:grpSp>
        <p:nvGrpSpPr>
          <p:cNvPr id="809" name="Google Shape;809;p27"/>
          <p:cNvGrpSpPr/>
          <p:nvPr/>
        </p:nvGrpSpPr>
        <p:grpSpPr>
          <a:xfrm>
            <a:off x="16155222" y="-126113"/>
            <a:ext cx="1166332" cy="1536949"/>
            <a:chOff x="0" y="-57150"/>
            <a:chExt cx="660400" cy="1133861"/>
          </a:xfrm>
        </p:grpSpPr>
        <p:sp>
          <p:nvSpPr>
            <p:cNvPr id="810" name="Google Shape;810;p27"/>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7"/>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12" name="Google Shape;812;p27"/>
          <p:cNvSpPr/>
          <p:nvPr/>
        </p:nvSpPr>
        <p:spPr>
          <a:xfrm>
            <a:off x="10377197" y="205925"/>
            <a:ext cx="5664000" cy="5313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813" name="Google Shape;813;p27"/>
          <p:cNvSpPr txBox="1"/>
          <p:nvPr/>
        </p:nvSpPr>
        <p:spPr>
          <a:xfrm>
            <a:off x="10527910" y="316982"/>
            <a:ext cx="5429100" cy="2955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00">
                <a:solidFill>
                  <a:schemeClr val="lt1"/>
                </a:solidFill>
                <a:latin typeface="Poppins ExtraBold"/>
                <a:ea typeface="Poppins ExtraBold"/>
                <a:cs typeface="Poppins ExtraBold"/>
                <a:sym typeface="Poppins ExtraBold"/>
              </a:rPr>
              <a:t>Šablony a nástroje pro kritické myšlení</a:t>
            </a:r>
            <a:endParaRPr sz="2000">
              <a:solidFill>
                <a:srgbClr val="FFFFFF"/>
              </a:solidFill>
              <a:latin typeface="Poppins ExtraBold"/>
              <a:ea typeface="Poppins ExtraBold"/>
              <a:cs typeface="Poppins ExtraBold"/>
              <a:sym typeface="Poppins ExtraBold"/>
            </a:endParaRPr>
          </a:p>
        </p:txBody>
      </p:sp>
      <p:sp>
        <p:nvSpPr>
          <p:cNvPr id="814" name="Google Shape;814;p27"/>
          <p:cNvSpPr/>
          <p:nvPr/>
        </p:nvSpPr>
        <p:spPr>
          <a:xfrm flipH="1">
            <a:off x="12705764" y="471035"/>
            <a:ext cx="1166332" cy="531244"/>
          </a:xfrm>
          <a:custGeom>
            <a:rect b="b" l="l" r="r" t="t"/>
            <a:pathLst>
              <a:path extrusionOk="0" h="531244" w="1166332">
                <a:moveTo>
                  <a:pt x="1166331" y="0"/>
                </a:moveTo>
                <a:lnTo>
                  <a:pt x="0" y="0"/>
                </a:lnTo>
                <a:lnTo>
                  <a:pt x="0" y="531244"/>
                </a:lnTo>
                <a:lnTo>
                  <a:pt x="1166331" y="531244"/>
                </a:lnTo>
                <a:lnTo>
                  <a:pt x="1166331" y="0"/>
                </a:lnTo>
                <a:close/>
              </a:path>
            </a:pathLst>
          </a:custGeom>
          <a:blipFill rotWithShape="1">
            <a:blip r:embed="rId9">
              <a:alphaModFix/>
            </a:blip>
            <a:stretch>
              <a:fillRect b="-20974" l="0" r="-264537" t="-679281"/>
            </a:stretch>
          </a:blipFill>
          <a:ln>
            <a:noFill/>
          </a:ln>
        </p:spPr>
      </p:sp>
      <p:sp>
        <p:nvSpPr>
          <p:cNvPr id="815" name="Google Shape;815;p27">
            <a:hlinkClick action="ppaction://hlinksldjump" r:id="rId10"/>
          </p:cNvPr>
          <p:cNvSpPr/>
          <p:nvPr/>
        </p:nvSpPr>
        <p:spPr>
          <a:xfrm>
            <a:off x="2453772" y="199075"/>
            <a:ext cx="35427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16" name="Google Shape;816;p27">
            <a:hlinkClick action="ppaction://hlinksldjump" r:id="rId11"/>
          </p:cNvPr>
          <p:cNvSpPr/>
          <p:nvPr/>
        </p:nvSpPr>
        <p:spPr>
          <a:xfrm>
            <a:off x="6467897" y="204775"/>
            <a:ext cx="34245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17" name="Google Shape;817;p27"/>
          <p:cNvSpPr txBox="1"/>
          <p:nvPr/>
        </p:nvSpPr>
        <p:spPr>
          <a:xfrm>
            <a:off x="6781640" y="318125"/>
            <a:ext cx="28104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1"/>
                </a:solidFill>
                <a:latin typeface="Poppins"/>
                <a:ea typeface="Poppins"/>
                <a:cs typeface="Poppins"/>
                <a:sym typeface="Poppins"/>
              </a:rPr>
              <a:t>Používání mikrolekcí</a:t>
            </a:r>
            <a:endParaRPr sz="2077">
              <a:solidFill>
                <a:schemeClr val="lt1"/>
              </a:solidFill>
              <a:latin typeface="Poppins"/>
              <a:ea typeface="Poppins"/>
              <a:cs typeface="Poppins"/>
              <a:sym typeface="Poppins"/>
            </a:endParaRPr>
          </a:p>
        </p:txBody>
      </p:sp>
      <p:pic>
        <p:nvPicPr>
          <p:cNvPr id="818" name="Google Shape;818;p27"/>
          <p:cNvPicPr preferRelativeResize="0"/>
          <p:nvPr/>
        </p:nvPicPr>
        <p:blipFill rotWithShape="1">
          <a:blip r:embed="rId7">
            <a:alphaModFix/>
          </a:blip>
          <a:srcRect b="52652" l="34747" r="51429" t="22197"/>
          <a:stretch/>
        </p:blipFill>
        <p:spPr>
          <a:xfrm>
            <a:off x="15967918" y="-278583"/>
            <a:ext cx="1501824" cy="1536951"/>
          </a:xfrm>
          <a:prstGeom prst="rect">
            <a:avLst/>
          </a:prstGeom>
          <a:noFill/>
          <a:ln>
            <a:noFill/>
          </a:ln>
        </p:spPr>
      </p:pic>
      <p:sp>
        <p:nvSpPr>
          <p:cNvPr id="819" name="Google Shape;819;p27"/>
          <p:cNvSpPr txBox="1"/>
          <p:nvPr/>
        </p:nvSpPr>
        <p:spPr>
          <a:xfrm>
            <a:off x="627041" y="2987028"/>
            <a:ext cx="6357900" cy="4617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Clr>
                <a:srgbClr val="000000"/>
              </a:buClr>
              <a:buFont typeface="Arial"/>
              <a:buNone/>
            </a:pPr>
            <a:r>
              <a:rPr b="1" lang="en-US" sz="3000">
                <a:solidFill>
                  <a:srgbClr val="396D33"/>
                </a:solidFill>
                <a:latin typeface="Poppins"/>
                <a:ea typeface="Poppins"/>
                <a:cs typeface="Poppins"/>
                <a:sym typeface="Poppins"/>
              </a:rPr>
              <a:t>Hra “Sociální dilema”</a:t>
            </a:r>
            <a:endParaRPr b="1" sz="3000">
              <a:solidFill>
                <a:srgbClr val="396D33"/>
              </a:solidFill>
              <a:latin typeface="Poppins"/>
              <a:ea typeface="Poppins"/>
              <a:cs typeface="Poppins"/>
              <a:sym typeface="Poppins"/>
            </a:endParaRPr>
          </a:p>
        </p:txBody>
      </p:sp>
      <p:sp>
        <p:nvSpPr>
          <p:cNvPr id="820" name="Google Shape;820;p27"/>
          <p:cNvSpPr txBox="1"/>
          <p:nvPr/>
        </p:nvSpPr>
        <p:spPr>
          <a:xfrm>
            <a:off x="627041" y="3606871"/>
            <a:ext cx="11627700" cy="3990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rPr lang="en-US" sz="2700">
                <a:solidFill>
                  <a:srgbClr val="529700"/>
                </a:solidFill>
                <a:latin typeface="Poppins Medium"/>
                <a:ea typeface="Poppins Medium"/>
                <a:cs typeface="Poppins Medium"/>
                <a:sym typeface="Poppins Medium"/>
              </a:rPr>
              <a:t>Hlavní téma 4: Dopady klimatické změny</a:t>
            </a:r>
            <a:endParaRPr sz="2700">
              <a:solidFill>
                <a:srgbClr val="529700"/>
              </a:solidFill>
              <a:latin typeface="Poppins Medium"/>
              <a:ea typeface="Poppins Medium"/>
              <a:cs typeface="Poppins Medium"/>
              <a:sym typeface="Poppins Medium"/>
            </a:endParaRPr>
          </a:p>
        </p:txBody>
      </p:sp>
      <p:sp>
        <p:nvSpPr>
          <p:cNvPr id="821" name="Google Shape;821;p27"/>
          <p:cNvSpPr txBox="1"/>
          <p:nvPr/>
        </p:nvSpPr>
        <p:spPr>
          <a:xfrm>
            <a:off x="625157" y="7405900"/>
            <a:ext cx="15101100" cy="1286700"/>
          </a:xfrm>
          <a:prstGeom prst="rect">
            <a:avLst/>
          </a:prstGeom>
          <a:noFill/>
          <a:ln>
            <a:noFill/>
          </a:ln>
        </p:spPr>
        <p:txBody>
          <a:bodyPr anchorCtr="0" anchor="t" bIns="0" lIns="0" spcFirstLastPara="1" rIns="0" wrap="square" tIns="0">
            <a:spAutoFit/>
          </a:bodyPr>
          <a:lstStyle/>
          <a:p>
            <a:pPr indent="0" lvl="0" marL="0" rtl="0" algn="just">
              <a:lnSpc>
                <a:spcPct val="170000"/>
              </a:lnSpc>
              <a:spcBef>
                <a:spcPts val="0"/>
              </a:spcBef>
              <a:spcAft>
                <a:spcPts val="0"/>
              </a:spcAft>
              <a:buClr>
                <a:srgbClr val="000000"/>
              </a:buClr>
              <a:buSzPts val="1100"/>
              <a:buFont typeface="Arial"/>
              <a:buNone/>
            </a:pPr>
            <a:r>
              <a:rPr lang="en-US" sz="1900">
                <a:solidFill>
                  <a:srgbClr val="529700"/>
                </a:solidFill>
                <a:latin typeface="Poppins"/>
                <a:ea typeface="Poppins"/>
                <a:cs typeface="Poppins"/>
                <a:sym typeface="Poppins"/>
              </a:rPr>
              <a:t>Žáci využijí metodu </a:t>
            </a:r>
            <a:r>
              <a:rPr b="1" lang="en-US" sz="1900">
                <a:solidFill>
                  <a:srgbClr val="529700"/>
                </a:solidFill>
                <a:latin typeface="Poppins"/>
                <a:ea typeface="Poppins"/>
                <a:cs typeface="Poppins"/>
                <a:sym typeface="Poppins"/>
              </a:rPr>
              <a:t>Šesti klobouků </a:t>
            </a:r>
            <a:r>
              <a:rPr lang="en-US" sz="1900">
                <a:solidFill>
                  <a:srgbClr val="529700"/>
                </a:solidFill>
                <a:latin typeface="Poppins"/>
                <a:ea typeface="Poppins"/>
                <a:cs typeface="Poppins"/>
                <a:sym typeface="Poppins"/>
              </a:rPr>
              <a:t>k tomu, aby prozkoumali, jak změna klimatu ovlivňuje oceány. Díky tomuto strukturovanému postupu nahlížejí na růst teploty oceánů, okyselování a úbytek biodiverzity z více perspektiv. Když téma zkoumají „přes různé klobouky“, učí se zpochybňovat misinformace, vyhodnocovat důkazy a přemýšlet kriticky.</a:t>
            </a:r>
            <a:endParaRPr sz="2800">
              <a:solidFill>
                <a:srgbClr val="529700"/>
              </a:solidFill>
              <a:latin typeface="Poppins"/>
              <a:ea typeface="Poppins"/>
              <a:cs typeface="Poppins"/>
              <a:sym typeface="Poppins"/>
            </a:endParaRPr>
          </a:p>
        </p:txBody>
      </p:sp>
      <p:grpSp>
        <p:nvGrpSpPr>
          <p:cNvPr id="822" name="Google Shape;822;p27"/>
          <p:cNvGrpSpPr/>
          <p:nvPr/>
        </p:nvGrpSpPr>
        <p:grpSpPr>
          <a:xfrm>
            <a:off x="4244161" y="5654595"/>
            <a:ext cx="10586053" cy="494200"/>
            <a:chOff x="5578048" y="5586125"/>
            <a:chExt cx="11712827" cy="494200"/>
          </a:xfrm>
        </p:grpSpPr>
        <p:sp>
          <p:nvSpPr>
            <p:cNvPr id="823" name="Google Shape;823;p27"/>
            <p:cNvSpPr txBox="1"/>
            <p:nvPr/>
          </p:nvSpPr>
          <p:spPr>
            <a:xfrm>
              <a:off x="6705675" y="5586125"/>
              <a:ext cx="10585200" cy="2154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t/>
              </a:r>
              <a:endParaRPr b="1" sz="1400">
                <a:latin typeface="Poppins"/>
                <a:ea typeface="Poppins"/>
                <a:cs typeface="Poppins"/>
                <a:sym typeface="Poppins"/>
              </a:endParaRPr>
            </a:p>
          </p:txBody>
        </p:sp>
        <p:sp>
          <p:nvSpPr>
            <p:cNvPr id="824" name="Google Shape;824;p27"/>
            <p:cNvSpPr txBox="1"/>
            <p:nvPr/>
          </p:nvSpPr>
          <p:spPr>
            <a:xfrm>
              <a:off x="6238333" y="5621930"/>
              <a:ext cx="8451900" cy="4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u="sng">
                  <a:solidFill>
                    <a:srgbClr val="205D1C"/>
                  </a:solidFill>
                  <a:latin typeface="Poppins"/>
                  <a:ea typeface="Poppins"/>
                  <a:cs typeface="Poppins"/>
                  <a:sym typeface="Poppins"/>
                  <a:hlinkClick r:id="rId12">
                    <a:extLst>
                      <a:ext uri="{A12FA001-AC4F-418D-AE19-62706E023703}">
                        <ahyp:hlinkClr val="tx"/>
                      </a:ext>
                    </a:extLst>
                  </a:hlinkClick>
                </a:rPr>
                <a:t>Plné znění: Hra “Sociální dilema (klikněte pro více informací) </a:t>
              </a:r>
              <a:endParaRPr b="1" sz="2000">
                <a:solidFill>
                  <a:srgbClr val="205D1C"/>
                </a:solidFill>
                <a:latin typeface="Poppins"/>
                <a:ea typeface="Poppins"/>
                <a:cs typeface="Poppins"/>
                <a:sym typeface="Poppins"/>
              </a:endParaRPr>
            </a:p>
          </p:txBody>
        </p:sp>
        <p:pic>
          <p:nvPicPr>
            <p:cNvPr id="825" name="Google Shape;825;p27" title="Screenshot 2025-10-06 at 22.17.38.png"/>
            <p:cNvPicPr preferRelativeResize="0"/>
            <p:nvPr/>
          </p:nvPicPr>
          <p:blipFill>
            <a:blip r:embed="rId13">
              <a:alphaModFix/>
            </a:blip>
            <a:stretch>
              <a:fillRect/>
            </a:stretch>
          </p:blipFill>
          <p:spPr>
            <a:xfrm>
              <a:off x="5578048" y="5618625"/>
              <a:ext cx="660271" cy="461700"/>
            </a:xfrm>
            <a:prstGeom prst="rect">
              <a:avLst/>
            </a:prstGeom>
            <a:noFill/>
            <a:ln>
              <a:noFill/>
            </a:ln>
          </p:spPr>
        </p:pic>
      </p:grpSp>
      <p:grpSp>
        <p:nvGrpSpPr>
          <p:cNvPr id="826" name="Google Shape;826;p27"/>
          <p:cNvGrpSpPr/>
          <p:nvPr/>
        </p:nvGrpSpPr>
        <p:grpSpPr>
          <a:xfrm>
            <a:off x="4244161" y="9135269"/>
            <a:ext cx="8326062" cy="461700"/>
            <a:chOff x="5177525" y="9062075"/>
            <a:chExt cx="8326062" cy="461700"/>
          </a:xfrm>
        </p:grpSpPr>
        <p:sp>
          <p:nvSpPr>
            <p:cNvPr id="827" name="Google Shape;827;p27"/>
            <p:cNvSpPr txBox="1"/>
            <p:nvPr/>
          </p:nvSpPr>
          <p:spPr>
            <a:xfrm>
              <a:off x="5783987" y="9065381"/>
              <a:ext cx="7719600" cy="4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u="sng">
                  <a:solidFill>
                    <a:srgbClr val="215D1B"/>
                  </a:solidFill>
                  <a:latin typeface="Poppins"/>
                  <a:ea typeface="Poppins"/>
                  <a:cs typeface="Poppins"/>
                  <a:sym typeface="Poppins"/>
                  <a:hlinkClick r:id="rId14">
                    <a:extLst>
                      <a:ext uri="{A12FA001-AC4F-418D-AE19-62706E023703}">
                        <ahyp:hlinkClr val="tx"/>
                      </a:ext>
                    </a:extLst>
                  </a:hlinkClick>
                </a:rPr>
                <a:t>Plné znění: Metoda šesti klobouků (klikněte pro více informací) </a:t>
              </a:r>
              <a:endParaRPr b="1" sz="2000">
                <a:solidFill>
                  <a:srgbClr val="215D1B"/>
                </a:solidFill>
                <a:latin typeface="Poppins"/>
                <a:ea typeface="Poppins"/>
                <a:cs typeface="Poppins"/>
                <a:sym typeface="Poppins"/>
              </a:endParaRPr>
            </a:p>
          </p:txBody>
        </p:sp>
        <p:pic>
          <p:nvPicPr>
            <p:cNvPr id="828" name="Google Shape;828;p27" title="Screenshot 2025-10-06 at 22.17.38.png"/>
            <p:cNvPicPr preferRelativeResize="0"/>
            <p:nvPr/>
          </p:nvPicPr>
          <p:blipFill>
            <a:blip r:embed="rId13">
              <a:alphaModFix/>
            </a:blip>
            <a:stretch>
              <a:fillRect/>
            </a:stretch>
          </p:blipFill>
          <p:spPr>
            <a:xfrm>
              <a:off x="5177525" y="9062075"/>
              <a:ext cx="606475" cy="461700"/>
            </a:xfrm>
            <a:prstGeom prst="rect">
              <a:avLst/>
            </a:prstGeom>
            <a:noFill/>
            <a:ln>
              <a:noFill/>
            </a:ln>
          </p:spPr>
        </p:pic>
      </p:grpSp>
      <p:sp>
        <p:nvSpPr>
          <p:cNvPr id="829" name="Google Shape;829;p27">
            <a:hlinkClick action="ppaction://hlinksldjump" r:id="rId15"/>
          </p:cNvPr>
          <p:cNvSpPr/>
          <p:nvPr/>
        </p:nvSpPr>
        <p:spPr>
          <a:xfrm>
            <a:off x="10335107" y="1340200"/>
            <a:ext cx="29595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830" name="Google Shape;830;p27" title="Roxy's Baby Shower Invitation (1).png"/>
          <p:cNvPicPr preferRelativeResize="0"/>
          <p:nvPr/>
        </p:nvPicPr>
        <p:blipFill rotWithShape="1">
          <a:blip r:embed="rId5">
            <a:alphaModFix/>
          </a:blip>
          <a:srcRect b="34895" l="23934" r="27517" t="34617"/>
          <a:stretch/>
        </p:blipFill>
        <p:spPr>
          <a:xfrm rot="-2696825">
            <a:off x="12684008" y="1353639"/>
            <a:ext cx="467585" cy="428221"/>
          </a:xfrm>
          <a:prstGeom prst="rect">
            <a:avLst/>
          </a:prstGeom>
          <a:noFill/>
          <a:ln>
            <a:noFill/>
          </a:ln>
        </p:spPr>
      </p:pic>
      <p:sp>
        <p:nvSpPr>
          <p:cNvPr id="831" name="Google Shape;831;p27">
            <a:hlinkClick action="ppaction://hlinksldjump" r:id="rId16"/>
          </p:cNvPr>
          <p:cNvSpPr txBox="1"/>
          <p:nvPr/>
        </p:nvSpPr>
        <p:spPr>
          <a:xfrm>
            <a:off x="10428100" y="1310825"/>
            <a:ext cx="2773500" cy="702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100"/>
              <a:buNone/>
            </a:pPr>
            <a:r>
              <a:rPr i="1" lang="en-US" sz="1500">
                <a:solidFill>
                  <a:srgbClr val="205D1C"/>
                </a:solidFill>
                <a:uFill>
                  <a:noFill/>
                </a:uFill>
                <a:latin typeface="Calibri"/>
                <a:ea typeface="Calibri"/>
                <a:cs typeface="Calibri"/>
                <a:sym typeface="Calibri"/>
                <a:hlinkClick action="ppaction://hlinksldjump" r:id="rId17">
                  <a:extLst>
                    <a:ext uri="{A12FA001-AC4F-418D-AE19-62706E023703}">
                      <ahyp:hlinkClr val="tx"/>
                    </a:ext>
                  </a:extLst>
                </a:hlinkClick>
              </a:rPr>
              <a:t>J</a:t>
            </a:r>
            <a:r>
              <a:rPr i="1" lang="en-US" sz="1200">
                <a:solidFill>
                  <a:srgbClr val="205D1C"/>
                </a:solidFill>
                <a:uFill>
                  <a:noFill/>
                </a:uFill>
                <a:latin typeface="Poppins"/>
                <a:ea typeface="Poppins"/>
                <a:cs typeface="Poppins"/>
                <a:sym typeface="Poppins"/>
                <a:hlinkClick action="ppaction://hlinksldjump" r:id="rId18">
                  <a:extLst>
                    <a:ext uri="{A12FA001-AC4F-418D-AE19-62706E023703}">
                      <ahyp:hlinkClr val="tx"/>
                    </a:ext>
                  </a:extLst>
                </a:hlinkClick>
              </a:rPr>
              <a:t>ak pomoci žákům vyhodnocovat protichůdné zdroje?</a:t>
            </a:r>
            <a:endParaRPr i="1" sz="200">
              <a:solidFill>
                <a:srgbClr val="205D1C"/>
              </a:solidFill>
              <a:latin typeface="Poppins"/>
              <a:ea typeface="Poppins"/>
              <a:cs typeface="Poppins"/>
              <a:sym typeface="Poppins"/>
            </a:endParaRPr>
          </a:p>
          <a:p>
            <a:pPr indent="0" lvl="0" marL="0" marR="0" rtl="0" algn="r">
              <a:lnSpc>
                <a:spcPct val="100000"/>
              </a:lnSpc>
              <a:spcBef>
                <a:spcPts val="800"/>
              </a:spcBef>
              <a:spcAft>
                <a:spcPts val="0"/>
              </a:spcAft>
              <a:buNone/>
            </a:pPr>
            <a:r>
              <a:t/>
            </a:r>
            <a:endParaRPr i="1" sz="1200">
              <a:solidFill>
                <a:srgbClr val="205D1C"/>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28"/>
          <p:cNvSpPr/>
          <p:nvPr/>
        </p:nvSpPr>
        <p:spPr>
          <a:xfrm>
            <a:off x="0" y="1893101"/>
            <a:ext cx="18288000" cy="945600"/>
          </a:xfrm>
          <a:prstGeom prst="rect">
            <a:avLst/>
          </a:prstGeom>
          <a:solidFill>
            <a:srgbClr val="D2E7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37" name="Google Shape;837;p28"/>
          <p:cNvSpPr txBox="1"/>
          <p:nvPr/>
        </p:nvSpPr>
        <p:spPr>
          <a:xfrm>
            <a:off x="156073" y="1990542"/>
            <a:ext cx="18140700" cy="7503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5077">
                <a:solidFill>
                  <a:srgbClr val="396D32"/>
                </a:solidFill>
                <a:latin typeface="Poppins ExtraBold"/>
                <a:ea typeface="Poppins ExtraBold"/>
                <a:cs typeface="Poppins ExtraBold"/>
                <a:sym typeface="Poppins ExtraBold"/>
              </a:rPr>
              <a:t>Aktivity</a:t>
            </a:r>
            <a:endParaRPr i="1" sz="5077">
              <a:solidFill>
                <a:srgbClr val="396D32"/>
              </a:solidFill>
              <a:latin typeface="Poppins ExtraBold"/>
              <a:ea typeface="Poppins ExtraBold"/>
              <a:cs typeface="Poppins ExtraBold"/>
              <a:sym typeface="Poppins ExtraBold"/>
            </a:endParaRPr>
          </a:p>
        </p:txBody>
      </p:sp>
      <p:sp>
        <p:nvSpPr>
          <p:cNvPr id="838" name="Google Shape;838;p28"/>
          <p:cNvSpPr txBox="1"/>
          <p:nvPr/>
        </p:nvSpPr>
        <p:spPr>
          <a:xfrm>
            <a:off x="577896" y="6350116"/>
            <a:ext cx="16199100" cy="461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en-US" sz="3000">
                <a:solidFill>
                  <a:srgbClr val="274E13"/>
                </a:solidFill>
                <a:latin typeface="Poppins"/>
                <a:ea typeface="Poppins"/>
                <a:cs typeface="Poppins"/>
                <a:sym typeface="Poppins"/>
              </a:rPr>
              <a:t>Návrh zelené budovy – třídní projekt</a:t>
            </a:r>
            <a:endParaRPr b="1" sz="3000">
              <a:solidFill>
                <a:srgbClr val="396D33"/>
              </a:solidFill>
              <a:latin typeface="Poppins"/>
              <a:ea typeface="Poppins"/>
              <a:cs typeface="Poppins"/>
              <a:sym typeface="Poppins"/>
            </a:endParaRPr>
          </a:p>
        </p:txBody>
      </p:sp>
      <p:sp>
        <p:nvSpPr>
          <p:cNvPr id="839" name="Google Shape;839;p28"/>
          <p:cNvSpPr txBox="1"/>
          <p:nvPr/>
        </p:nvSpPr>
        <p:spPr>
          <a:xfrm>
            <a:off x="577896" y="6980442"/>
            <a:ext cx="10585200" cy="3990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rPr lang="en-US" sz="2700">
                <a:solidFill>
                  <a:srgbClr val="529700"/>
                </a:solidFill>
                <a:latin typeface="Poppins Medium"/>
                <a:ea typeface="Poppins Medium"/>
                <a:cs typeface="Poppins Medium"/>
                <a:sym typeface="Poppins Medium"/>
              </a:rPr>
              <a:t>Hlavní téma 7: Adaptační strategie</a:t>
            </a:r>
            <a:endParaRPr sz="2700">
              <a:solidFill>
                <a:srgbClr val="529700"/>
              </a:solidFill>
              <a:latin typeface="Poppins Medium"/>
              <a:ea typeface="Poppins Medium"/>
              <a:cs typeface="Poppins Medium"/>
              <a:sym typeface="Poppins Medium"/>
            </a:endParaRPr>
          </a:p>
        </p:txBody>
      </p:sp>
      <p:sp>
        <p:nvSpPr>
          <p:cNvPr id="840" name="Google Shape;840;p28"/>
          <p:cNvSpPr txBox="1"/>
          <p:nvPr/>
        </p:nvSpPr>
        <p:spPr>
          <a:xfrm>
            <a:off x="577900" y="4322623"/>
            <a:ext cx="12556500" cy="1354500"/>
          </a:xfrm>
          <a:prstGeom prst="rect">
            <a:avLst/>
          </a:prstGeom>
          <a:noFill/>
          <a:ln>
            <a:noFill/>
          </a:ln>
        </p:spPr>
        <p:txBody>
          <a:bodyPr anchorCtr="0" anchor="t" bIns="0" lIns="0" spcFirstLastPara="1" rIns="0" wrap="square" tIns="0">
            <a:spAutoFit/>
          </a:bodyPr>
          <a:lstStyle/>
          <a:p>
            <a:pPr indent="0" lvl="0" marL="0" rtl="0" algn="just">
              <a:lnSpc>
                <a:spcPct val="170000"/>
              </a:lnSpc>
              <a:spcBef>
                <a:spcPts val="0"/>
              </a:spcBef>
              <a:spcAft>
                <a:spcPts val="0"/>
              </a:spcAft>
              <a:buClr>
                <a:schemeClr val="dk1"/>
              </a:buClr>
              <a:buSzPts val="1100"/>
              <a:buFont typeface="Arial"/>
              <a:buNone/>
            </a:pPr>
            <a:r>
              <a:rPr lang="en-US" sz="2000">
                <a:solidFill>
                  <a:srgbClr val="529700"/>
                </a:solidFill>
                <a:latin typeface="Poppins"/>
                <a:ea typeface="Poppins"/>
                <a:cs typeface="Poppins"/>
                <a:sym typeface="Poppins"/>
              </a:rPr>
              <a:t>Žáci si zahrají na dvě „soupeřící“ redakce a píší novinářské texty k tématům obnovitelné energie z protikladných perspektiv. Procvičují rozpoznávání zaujatosti, vyhodnocování tvrzení a reflexi toho, jak média ovlivňují veřejné vnímání strategií pro zmírňování dopadů změny klimatu.</a:t>
            </a:r>
            <a:endParaRPr sz="2000">
              <a:solidFill>
                <a:srgbClr val="529700"/>
              </a:solidFill>
              <a:latin typeface="Poppins"/>
              <a:ea typeface="Poppins"/>
              <a:cs typeface="Poppins"/>
              <a:sym typeface="Poppins"/>
            </a:endParaRPr>
          </a:p>
        </p:txBody>
      </p:sp>
      <p:grpSp>
        <p:nvGrpSpPr>
          <p:cNvPr id="841" name="Google Shape;841;p28"/>
          <p:cNvGrpSpPr/>
          <p:nvPr/>
        </p:nvGrpSpPr>
        <p:grpSpPr>
          <a:xfrm>
            <a:off x="7738801" y="9549788"/>
            <a:ext cx="2810397" cy="682990"/>
            <a:chOff x="9279126" y="9549788"/>
            <a:chExt cx="2810397" cy="682990"/>
          </a:xfrm>
        </p:grpSpPr>
        <p:sp>
          <p:nvSpPr>
            <p:cNvPr id="842" name="Google Shape;842;p28">
              <a:hlinkClick/>
            </p:cNvPr>
            <p:cNvSpPr/>
            <p:nvPr/>
          </p:nvSpPr>
          <p:spPr>
            <a:xfrm>
              <a:off x="9334324" y="9682614"/>
              <a:ext cx="2755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843" name="Google Shape;843;p28"/>
            <p:cNvSpPr txBox="1"/>
            <p:nvPr/>
          </p:nvSpPr>
          <p:spPr>
            <a:xfrm>
              <a:off x="9795019" y="9756169"/>
              <a:ext cx="2097000" cy="1773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3">
                    <a:extLst>
                      <a:ext uri="{A12FA001-AC4F-418D-AE19-62706E023703}">
                        <ahyp:hlinkClr val="tx"/>
                      </a:ext>
                    </a:extLst>
                  </a:hlinkClick>
                </a:rPr>
                <a:t>Jak překládat mikrolekce?</a:t>
              </a:r>
              <a:endParaRPr i="1" sz="1200">
                <a:solidFill>
                  <a:srgbClr val="205D1C"/>
                </a:solidFill>
                <a:latin typeface="Poppins"/>
                <a:ea typeface="Poppins"/>
                <a:cs typeface="Poppins"/>
                <a:sym typeface="Poppins"/>
              </a:endParaRPr>
            </a:p>
          </p:txBody>
        </p:sp>
        <p:pic>
          <p:nvPicPr>
            <p:cNvPr id="844" name="Google Shape;844;p28" title="Roxy's Baby Shower Invitation (1).png"/>
            <p:cNvPicPr preferRelativeResize="0"/>
            <p:nvPr/>
          </p:nvPicPr>
          <p:blipFill rotWithShape="1">
            <a:blip r:embed="rId4">
              <a:alphaModFix/>
            </a:blip>
            <a:srcRect b="34895" l="23934" r="27517" t="34617"/>
            <a:stretch/>
          </p:blipFill>
          <p:spPr>
            <a:xfrm flipH="1" rot="2696825">
              <a:off x="9332254" y="9677173"/>
              <a:ext cx="467585" cy="428221"/>
            </a:xfrm>
            <a:prstGeom prst="rect">
              <a:avLst/>
            </a:prstGeom>
            <a:noFill/>
            <a:ln>
              <a:noFill/>
            </a:ln>
          </p:spPr>
        </p:pic>
      </p:grpSp>
      <p:grpSp>
        <p:nvGrpSpPr>
          <p:cNvPr id="845" name="Google Shape;845;p28"/>
          <p:cNvGrpSpPr/>
          <p:nvPr/>
        </p:nvGrpSpPr>
        <p:grpSpPr>
          <a:xfrm>
            <a:off x="8169909" y="1236392"/>
            <a:ext cx="1948182" cy="851752"/>
            <a:chOff x="8169913" y="1236392"/>
            <a:chExt cx="1948182" cy="851752"/>
          </a:xfrm>
        </p:grpSpPr>
        <p:sp>
          <p:nvSpPr>
            <p:cNvPr id="846" name="Google Shape;846;p28">
              <a:hlinkClick/>
            </p:cNvPr>
            <p:cNvSpPr/>
            <p:nvPr/>
          </p:nvSpPr>
          <p:spPr>
            <a:xfrm>
              <a:off x="8169913" y="1340196"/>
              <a:ext cx="1903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847" name="Google Shape;847;p28" title="Roxy's Baby Shower Invitation (1).png"/>
            <p:cNvPicPr preferRelativeResize="0"/>
            <p:nvPr/>
          </p:nvPicPr>
          <p:blipFill rotWithShape="1">
            <a:blip r:embed="rId4">
              <a:alphaModFix/>
            </a:blip>
            <a:srcRect b="34895" l="23934" r="27517" t="34617"/>
            <a:stretch/>
          </p:blipFill>
          <p:spPr>
            <a:xfrm rot="-2696825">
              <a:off x="9597383" y="1363777"/>
              <a:ext cx="467585" cy="428221"/>
            </a:xfrm>
            <a:prstGeom prst="rect">
              <a:avLst/>
            </a:prstGeom>
            <a:noFill/>
            <a:ln>
              <a:noFill/>
            </a:ln>
          </p:spPr>
        </p:pic>
        <p:sp>
          <p:nvSpPr>
            <p:cNvPr id="848" name="Google Shape;848;p28">
              <a:hlinkClick/>
            </p:cNvPr>
            <p:cNvSpPr txBox="1"/>
            <p:nvPr/>
          </p:nvSpPr>
          <p:spPr>
            <a:xfrm>
              <a:off x="8224869" y="1378944"/>
              <a:ext cx="1363200" cy="709200"/>
            </a:xfrm>
            <a:prstGeom prst="rect">
              <a:avLst/>
            </a:prstGeom>
            <a:noFill/>
            <a:ln>
              <a:noFill/>
            </a:ln>
          </p:spPr>
          <p:txBody>
            <a:bodyPr anchorCtr="0" anchor="t" bIns="0" lIns="0" spcFirstLastPara="1" rIns="0" wrap="square" tIns="0">
              <a:spAutoFit/>
            </a:bodyPr>
            <a:lstStyle/>
            <a:p>
              <a:pPr indent="0" lvl="0" marL="0" rtl="0" algn="r">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5">
                    <a:extLst>
                      <a:ext uri="{A12FA001-AC4F-418D-AE19-62706E023703}">
                        <ahyp:hlinkClr val="tx"/>
                      </a:ext>
                    </a:extLst>
                  </a:hlinkClick>
                </a:rPr>
                <a:t>Stručný průvodce pro učitele</a:t>
              </a:r>
              <a:endParaRPr i="1" sz="1200">
                <a:solidFill>
                  <a:srgbClr val="205D1C"/>
                </a:solidFill>
                <a:latin typeface="Poppins"/>
                <a:ea typeface="Poppins"/>
                <a:cs typeface="Poppins"/>
                <a:sym typeface="Poppins"/>
              </a:endParaRPr>
            </a:p>
            <a:p>
              <a:pPr indent="0" lvl="0" marL="0" marR="0" rtl="0" algn="r">
                <a:lnSpc>
                  <a:spcPct val="96003"/>
                </a:lnSpc>
                <a:spcBef>
                  <a:spcPts val="0"/>
                </a:spcBef>
                <a:spcAft>
                  <a:spcPts val="0"/>
                </a:spcAft>
                <a:buNone/>
              </a:pPr>
              <a:r>
                <a:t/>
              </a:r>
              <a:endParaRPr i="1" sz="1200">
                <a:solidFill>
                  <a:srgbClr val="205D1C"/>
                </a:solidFill>
                <a:latin typeface="Poppins"/>
                <a:ea typeface="Poppins"/>
                <a:cs typeface="Poppins"/>
                <a:sym typeface="Poppins"/>
              </a:endParaRPr>
            </a:p>
            <a:p>
              <a:pPr indent="0" lvl="0" marL="0" marR="0" rtl="0" algn="r">
                <a:lnSpc>
                  <a:spcPct val="96003"/>
                </a:lnSpc>
                <a:spcBef>
                  <a:spcPts val="0"/>
                </a:spcBef>
                <a:spcAft>
                  <a:spcPts val="0"/>
                </a:spcAft>
                <a:buNone/>
              </a:pPr>
              <a:r>
                <a:t/>
              </a:r>
              <a:endParaRPr i="1" sz="1200">
                <a:solidFill>
                  <a:srgbClr val="205D1C"/>
                </a:solidFill>
                <a:latin typeface="Poppins"/>
                <a:ea typeface="Poppins"/>
                <a:cs typeface="Poppins"/>
                <a:sym typeface="Poppins"/>
              </a:endParaRPr>
            </a:p>
          </p:txBody>
        </p:sp>
      </p:grpSp>
      <p:grpSp>
        <p:nvGrpSpPr>
          <p:cNvPr id="849" name="Google Shape;849;p28"/>
          <p:cNvGrpSpPr/>
          <p:nvPr/>
        </p:nvGrpSpPr>
        <p:grpSpPr>
          <a:xfrm>
            <a:off x="-246" y="-250648"/>
            <a:ext cx="18288352" cy="1386967"/>
            <a:chOff x="0" y="-123825"/>
            <a:chExt cx="4503300" cy="888000"/>
          </a:xfrm>
        </p:grpSpPr>
        <p:sp>
          <p:nvSpPr>
            <p:cNvPr id="850" name="Google Shape;850;p28"/>
            <p:cNvSpPr/>
            <p:nvPr/>
          </p:nvSpPr>
          <p:spPr>
            <a:xfrm>
              <a:off x="0" y="0"/>
              <a:ext cx="4503162" cy="764056"/>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8"/>
            <p:cNvSpPr txBox="1"/>
            <p:nvPr/>
          </p:nvSpPr>
          <p:spPr>
            <a:xfrm>
              <a:off x="0" y="-123825"/>
              <a:ext cx="4503300" cy="888000"/>
            </a:xfrm>
            <a:prstGeom prst="rect">
              <a:avLst/>
            </a:prstGeom>
            <a:noFill/>
            <a:ln>
              <a:noFill/>
            </a:ln>
          </p:spPr>
          <p:txBody>
            <a:bodyPr anchorCtr="0" anchor="ctr" bIns="50800" lIns="50800" spcFirstLastPara="1" rIns="50800" wrap="square" tIns="50800">
              <a:noAutofit/>
            </a:bodyPr>
            <a:lstStyle/>
            <a:p>
              <a:pPr indent="0" lvl="0" marL="0" marR="0" rtl="0" algn="ctr">
                <a:lnSpc>
                  <a:spcPct val="217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852" name="Google Shape;852;p28"/>
          <p:cNvPicPr preferRelativeResize="0"/>
          <p:nvPr/>
        </p:nvPicPr>
        <p:blipFill rotWithShape="1">
          <a:blip r:embed="rId6">
            <a:alphaModFix/>
          </a:blip>
          <a:srcRect b="52652" l="34747" r="51429" t="22197"/>
          <a:stretch/>
        </p:blipFill>
        <p:spPr>
          <a:xfrm>
            <a:off x="15970221" y="-253343"/>
            <a:ext cx="1501824" cy="1536951"/>
          </a:xfrm>
          <a:prstGeom prst="rect">
            <a:avLst/>
          </a:prstGeom>
          <a:noFill/>
          <a:ln>
            <a:noFill/>
          </a:ln>
        </p:spPr>
      </p:pic>
      <p:sp>
        <p:nvSpPr>
          <p:cNvPr id="853" name="Google Shape;853;p28">
            <a:hlinkClick action="ppaction://hlinksldjump" r:id="rId7"/>
          </p:cNvPr>
          <p:cNvSpPr/>
          <p:nvPr/>
        </p:nvSpPr>
        <p:spPr>
          <a:xfrm>
            <a:off x="809555" y="249475"/>
            <a:ext cx="1166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854" name="Google Shape;854;p28"/>
          <p:cNvSpPr txBox="1"/>
          <p:nvPr/>
        </p:nvSpPr>
        <p:spPr>
          <a:xfrm>
            <a:off x="949359" y="361681"/>
            <a:ext cx="10266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1"/>
                </a:solidFill>
                <a:latin typeface="Poppins"/>
                <a:ea typeface="Poppins"/>
                <a:cs typeface="Poppins"/>
                <a:sym typeface="Poppins"/>
              </a:rPr>
              <a:t>Domů</a:t>
            </a:r>
            <a:endParaRPr sz="2077">
              <a:solidFill>
                <a:schemeClr val="lt1"/>
              </a:solidFill>
              <a:latin typeface="Poppins"/>
              <a:ea typeface="Poppins"/>
              <a:cs typeface="Poppins"/>
              <a:sym typeface="Poppins"/>
            </a:endParaRPr>
          </a:p>
        </p:txBody>
      </p:sp>
      <p:sp>
        <p:nvSpPr>
          <p:cNvPr id="855" name="Google Shape;855;p28"/>
          <p:cNvSpPr txBox="1"/>
          <p:nvPr/>
        </p:nvSpPr>
        <p:spPr>
          <a:xfrm>
            <a:off x="2491042" y="318115"/>
            <a:ext cx="3708000" cy="3069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None/>
            </a:pPr>
            <a:r>
              <a:rPr lang="en-US" sz="2077">
                <a:solidFill>
                  <a:schemeClr val="lt1"/>
                </a:solidFill>
                <a:latin typeface="Poppins"/>
                <a:ea typeface="Poppins"/>
                <a:cs typeface="Poppins"/>
                <a:sym typeface="Poppins"/>
              </a:rPr>
              <a:t>Úvod k příručce</a:t>
            </a:r>
            <a:endParaRPr sz="2077">
              <a:solidFill>
                <a:srgbClr val="FFFFFF"/>
              </a:solidFill>
              <a:latin typeface="Poppins"/>
              <a:ea typeface="Poppins"/>
              <a:cs typeface="Poppins"/>
              <a:sym typeface="Poppins"/>
            </a:endParaRPr>
          </a:p>
        </p:txBody>
      </p:sp>
      <p:grpSp>
        <p:nvGrpSpPr>
          <p:cNvPr id="856" name="Google Shape;856;p28"/>
          <p:cNvGrpSpPr/>
          <p:nvPr/>
        </p:nvGrpSpPr>
        <p:grpSpPr>
          <a:xfrm>
            <a:off x="16155222" y="-126113"/>
            <a:ext cx="1166332" cy="1536949"/>
            <a:chOff x="0" y="-57150"/>
            <a:chExt cx="660400" cy="1133861"/>
          </a:xfrm>
        </p:grpSpPr>
        <p:sp>
          <p:nvSpPr>
            <p:cNvPr id="857" name="Google Shape;857;p28"/>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8"/>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59" name="Google Shape;859;p28"/>
          <p:cNvSpPr/>
          <p:nvPr/>
        </p:nvSpPr>
        <p:spPr>
          <a:xfrm>
            <a:off x="10377197" y="205925"/>
            <a:ext cx="5664000" cy="5313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860" name="Google Shape;860;p28"/>
          <p:cNvSpPr txBox="1"/>
          <p:nvPr/>
        </p:nvSpPr>
        <p:spPr>
          <a:xfrm>
            <a:off x="10527910" y="316982"/>
            <a:ext cx="5429100" cy="2955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00">
                <a:solidFill>
                  <a:schemeClr val="lt1"/>
                </a:solidFill>
                <a:latin typeface="Poppins ExtraBold"/>
                <a:ea typeface="Poppins ExtraBold"/>
                <a:cs typeface="Poppins ExtraBold"/>
                <a:sym typeface="Poppins ExtraBold"/>
              </a:rPr>
              <a:t>Šablony a nástroje pro kritické myšlení</a:t>
            </a:r>
            <a:endParaRPr sz="2000">
              <a:solidFill>
                <a:srgbClr val="FFFFFF"/>
              </a:solidFill>
              <a:latin typeface="Poppins ExtraBold"/>
              <a:ea typeface="Poppins ExtraBold"/>
              <a:cs typeface="Poppins ExtraBold"/>
              <a:sym typeface="Poppins ExtraBold"/>
            </a:endParaRPr>
          </a:p>
        </p:txBody>
      </p:sp>
      <p:sp>
        <p:nvSpPr>
          <p:cNvPr id="861" name="Google Shape;861;p28"/>
          <p:cNvSpPr/>
          <p:nvPr/>
        </p:nvSpPr>
        <p:spPr>
          <a:xfrm flipH="1">
            <a:off x="12705764" y="471035"/>
            <a:ext cx="1166332" cy="531244"/>
          </a:xfrm>
          <a:custGeom>
            <a:rect b="b" l="l" r="r" t="t"/>
            <a:pathLst>
              <a:path extrusionOk="0" h="531244" w="1166332">
                <a:moveTo>
                  <a:pt x="1166331" y="0"/>
                </a:moveTo>
                <a:lnTo>
                  <a:pt x="0" y="0"/>
                </a:lnTo>
                <a:lnTo>
                  <a:pt x="0" y="531244"/>
                </a:lnTo>
                <a:lnTo>
                  <a:pt x="1166331" y="531244"/>
                </a:lnTo>
                <a:lnTo>
                  <a:pt x="1166331" y="0"/>
                </a:lnTo>
                <a:close/>
              </a:path>
            </a:pathLst>
          </a:custGeom>
          <a:blipFill rotWithShape="1">
            <a:blip r:embed="rId8">
              <a:alphaModFix/>
            </a:blip>
            <a:stretch>
              <a:fillRect b="-20974" l="0" r="-264537" t="-679281"/>
            </a:stretch>
          </a:blipFill>
          <a:ln>
            <a:noFill/>
          </a:ln>
        </p:spPr>
      </p:sp>
      <p:sp>
        <p:nvSpPr>
          <p:cNvPr id="862" name="Google Shape;862;p28">
            <a:hlinkClick action="ppaction://hlinksldjump" r:id="rId9"/>
          </p:cNvPr>
          <p:cNvSpPr/>
          <p:nvPr/>
        </p:nvSpPr>
        <p:spPr>
          <a:xfrm>
            <a:off x="2450572" y="224250"/>
            <a:ext cx="35427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63" name="Google Shape;863;p28">
            <a:hlinkClick action="ppaction://hlinksldjump" r:id="rId10"/>
          </p:cNvPr>
          <p:cNvSpPr/>
          <p:nvPr/>
        </p:nvSpPr>
        <p:spPr>
          <a:xfrm>
            <a:off x="6467897" y="204775"/>
            <a:ext cx="34245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64" name="Google Shape;864;p28"/>
          <p:cNvSpPr txBox="1"/>
          <p:nvPr/>
        </p:nvSpPr>
        <p:spPr>
          <a:xfrm>
            <a:off x="6808377" y="318125"/>
            <a:ext cx="29595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1"/>
                </a:solidFill>
                <a:latin typeface="Poppins"/>
                <a:ea typeface="Poppins"/>
                <a:cs typeface="Poppins"/>
                <a:sym typeface="Poppins"/>
              </a:rPr>
              <a:t>Používání mikrolekcí</a:t>
            </a:r>
            <a:endParaRPr sz="2077">
              <a:solidFill>
                <a:schemeClr val="lt1"/>
              </a:solidFill>
              <a:latin typeface="Poppins"/>
              <a:ea typeface="Poppins"/>
              <a:cs typeface="Poppins"/>
              <a:sym typeface="Poppins"/>
            </a:endParaRPr>
          </a:p>
        </p:txBody>
      </p:sp>
      <p:pic>
        <p:nvPicPr>
          <p:cNvPr id="865" name="Google Shape;865;p28"/>
          <p:cNvPicPr preferRelativeResize="0"/>
          <p:nvPr/>
        </p:nvPicPr>
        <p:blipFill rotWithShape="1">
          <a:blip r:embed="rId6">
            <a:alphaModFix/>
          </a:blip>
          <a:srcRect b="52652" l="34747" r="51429" t="22197"/>
          <a:stretch/>
        </p:blipFill>
        <p:spPr>
          <a:xfrm>
            <a:off x="15967918" y="-278583"/>
            <a:ext cx="1501824" cy="1536951"/>
          </a:xfrm>
          <a:prstGeom prst="rect">
            <a:avLst/>
          </a:prstGeom>
          <a:noFill/>
          <a:ln>
            <a:noFill/>
          </a:ln>
        </p:spPr>
      </p:pic>
      <p:sp>
        <p:nvSpPr>
          <p:cNvPr id="866" name="Google Shape;866;p28"/>
          <p:cNvSpPr txBox="1"/>
          <p:nvPr/>
        </p:nvSpPr>
        <p:spPr>
          <a:xfrm>
            <a:off x="577900" y="3126461"/>
            <a:ext cx="12025800" cy="4617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Clr>
                <a:srgbClr val="000000"/>
              </a:buClr>
              <a:buFont typeface="Arial"/>
              <a:buNone/>
            </a:pPr>
            <a:r>
              <a:rPr b="1" lang="en-US" sz="3000">
                <a:solidFill>
                  <a:srgbClr val="274E13"/>
                </a:solidFill>
                <a:latin typeface="Poppins"/>
                <a:ea typeface="Poppins"/>
                <a:cs typeface="Poppins"/>
                <a:sym typeface="Poppins"/>
              </a:rPr>
              <a:t>Deník: dva protikladné pohledy</a:t>
            </a:r>
            <a:endParaRPr b="1" sz="3600">
              <a:solidFill>
                <a:srgbClr val="396D33"/>
              </a:solidFill>
              <a:latin typeface="Poppins"/>
              <a:ea typeface="Poppins"/>
              <a:cs typeface="Poppins"/>
              <a:sym typeface="Poppins"/>
            </a:endParaRPr>
          </a:p>
        </p:txBody>
      </p:sp>
      <p:sp>
        <p:nvSpPr>
          <p:cNvPr id="867" name="Google Shape;867;p28"/>
          <p:cNvSpPr txBox="1"/>
          <p:nvPr/>
        </p:nvSpPr>
        <p:spPr>
          <a:xfrm>
            <a:off x="577900" y="3733933"/>
            <a:ext cx="10585200" cy="3990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rPr lang="en-US" sz="2700">
                <a:solidFill>
                  <a:srgbClr val="529700"/>
                </a:solidFill>
                <a:latin typeface="Poppins Medium"/>
                <a:ea typeface="Poppins Medium"/>
                <a:cs typeface="Poppins Medium"/>
                <a:sym typeface="Poppins Medium"/>
              </a:rPr>
              <a:t>Hlavní téma 6 : Obnovitelná energie a strategie mitigace</a:t>
            </a:r>
            <a:endParaRPr sz="2700">
              <a:solidFill>
                <a:srgbClr val="529700"/>
              </a:solidFill>
              <a:latin typeface="Poppins Medium"/>
              <a:ea typeface="Poppins Medium"/>
              <a:cs typeface="Poppins Medium"/>
              <a:sym typeface="Poppins Medium"/>
            </a:endParaRPr>
          </a:p>
        </p:txBody>
      </p:sp>
      <p:sp>
        <p:nvSpPr>
          <p:cNvPr id="868" name="Google Shape;868;p28"/>
          <p:cNvSpPr txBox="1"/>
          <p:nvPr/>
        </p:nvSpPr>
        <p:spPr>
          <a:xfrm>
            <a:off x="577896" y="7556517"/>
            <a:ext cx="12556500" cy="1354500"/>
          </a:xfrm>
          <a:prstGeom prst="rect">
            <a:avLst/>
          </a:prstGeom>
          <a:noFill/>
          <a:ln>
            <a:noFill/>
          </a:ln>
        </p:spPr>
        <p:txBody>
          <a:bodyPr anchorCtr="0" anchor="t" bIns="0" lIns="0" spcFirstLastPara="1" rIns="0" wrap="square" tIns="0">
            <a:spAutoFit/>
          </a:bodyPr>
          <a:lstStyle/>
          <a:p>
            <a:pPr indent="0" lvl="0" marL="0" rtl="0" algn="just">
              <a:lnSpc>
                <a:spcPct val="170000"/>
              </a:lnSpc>
              <a:spcBef>
                <a:spcPts val="0"/>
              </a:spcBef>
              <a:spcAft>
                <a:spcPts val="0"/>
              </a:spcAft>
              <a:buSzPts val="1100"/>
              <a:buNone/>
            </a:pPr>
            <a:r>
              <a:rPr lang="en-US" sz="2000">
                <a:solidFill>
                  <a:srgbClr val="529700"/>
                </a:solidFill>
                <a:latin typeface="Poppins"/>
                <a:ea typeface="Poppins"/>
                <a:cs typeface="Poppins"/>
                <a:sym typeface="Poppins"/>
              </a:rPr>
              <a:t>Žáci pracují ve skupinách a navrhují ekologicky šetrnou budovu přizpůsobenou klimatickým rizikům, jako jsou povodně, bouře nebo vlny veder. Posuzují materiály, energetická řešení a strategie odolnosti a poté svůj udržitelný návrh představí pomocí vizuálů a krátkého vysvětlení.</a:t>
            </a:r>
            <a:endParaRPr sz="2000">
              <a:solidFill>
                <a:srgbClr val="529700"/>
              </a:solidFill>
              <a:latin typeface="Poppins"/>
              <a:ea typeface="Poppins"/>
              <a:cs typeface="Poppins"/>
              <a:sym typeface="Poppins"/>
            </a:endParaRPr>
          </a:p>
        </p:txBody>
      </p:sp>
      <p:pic>
        <p:nvPicPr>
          <p:cNvPr id="869" name="Google Shape;869;p28" title="7.png"/>
          <p:cNvPicPr preferRelativeResize="0"/>
          <p:nvPr/>
        </p:nvPicPr>
        <p:blipFill rotWithShape="1">
          <a:blip r:embed="rId11">
            <a:alphaModFix/>
          </a:blip>
          <a:srcRect b="6114" l="0" r="0" t="6035"/>
          <a:stretch/>
        </p:blipFill>
        <p:spPr>
          <a:xfrm>
            <a:off x="13872100" y="6595345"/>
            <a:ext cx="3793050" cy="3332405"/>
          </a:xfrm>
          <a:prstGeom prst="rect">
            <a:avLst/>
          </a:prstGeom>
          <a:noFill/>
          <a:ln>
            <a:noFill/>
          </a:ln>
        </p:spPr>
      </p:pic>
      <p:pic>
        <p:nvPicPr>
          <p:cNvPr id="870" name="Google Shape;870;p28" title="Untitled design (7).png"/>
          <p:cNvPicPr preferRelativeResize="0"/>
          <p:nvPr/>
        </p:nvPicPr>
        <p:blipFill rotWithShape="1">
          <a:blip r:embed="rId12">
            <a:alphaModFix/>
          </a:blip>
          <a:srcRect b="0" l="0" r="0" t="31323"/>
          <a:stretch/>
        </p:blipFill>
        <p:spPr>
          <a:xfrm>
            <a:off x="13520500" y="3244888"/>
            <a:ext cx="4144650" cy="2846430"/>
          </a:xfrm>
          <a:prstGeom prst="rect">
            <a:avLst/>
          </a:prstGeom>
          <a:noFill/>
          <a:ln>
            <a:noFill/>
          </a:ln>
        </p:spPr>
      </p:pic>
      <p:grpSp>
        <p:nvGrpSpPr>
          <p:cNvPr id="871" name="Google Shape;871;p28"/>
          <p:cNvGrpSpPr/>
          <p:nvPr/>
        </p:nvGrpSpPr>
        <p:grpSpPr>
          <a:xfrm>
            <a:off x="4225025" y="5766514"/>
            <a:ext cx="11712827" cy="494200"/>
            <a:chOff x="5578048" y="5586125"/>
            <a:chExt cx="11712827" cy="494200"/>
          </a:xfrm>
        </p:grpSpPr>
        <p:sp>
          <p:nvSpPr>
            <p:cNvPr id="872" name="Google Shape;872;p28"/>
            <p:cNvSpPr txBox="1"/>
            <p:nvPr/>
          </p:nvSpPr>
          <p:spPr>
            <a:xfrm>
              <a:off x="6705675" y="5586125"/>
              <a:ext cx="10585200" cy="2154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t/>
              </a:r>
              <a:endParaRPr b="1">
                <a:latin typeface="Poppins"/>
                <a:ea typeface="Poppins"/>
                <a:cs typeface="Poppins"/>
                <a:sym typeface="Poppins"/>
              </a:endParaRPr>
            </a:p>
          </p:txBody>
        </p:sp>
        <p:sp>
          <p:nvSpPr>
            <p:cNvPr id="873" name="Google Shape;873;p28"/>
            <p:cNvSpPr txBox="1"/>
            <p:nvPr/>
          </p:nvSpPr>
          <p:spPr>
            <a:xfrm>
              <a:off x="6238323" y="5621936"/>
              <a:ext cx="8895900" cy="4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u="sng">
                  <a:solidFill>
                    <a:srgbClr val="205D1C"/>
                  </a:solidFill>
                  <a:latin typeface="Poppins"/>
                  <a:ea typeface="Poppins"/>
                  <a:cs typeface="Poppins"/>
                  <a:sym typeface="Poppins"/>
                  <a:hlinkClick r:id="rId13">
                    <a:extLst>
                      <a:ext uri="{A12FA001-AC4F-418D-AE19-62706E023703}">
                        <ahyp:hlinkClr val="tx"/>
                      </a:ext>
                    </a:extLst>
                  </a:hlinkClick>
                </a:rPr>
                <a:t>Plné znění: Deník: dva protikladné pohledy (klikněte pro více informací) </a:t>
              </a:r>
              <a:endParaRPr b="1" sz="2000">
                <a:solidFill>
                  <a:srgbClr val="205D1C"/>
                </a:solidFill>
                <a:latin typeface="Poppins"/>
                <a:ea typeface="Poppins"/>
                <a:cs typeface="Poppins"/>
                <a:sym typeface="Poppins"/>
              </a:endParaRPr>
            </a:p>
          </p:txBody>
        </p:sp>
        <p:pic>
          <p:nvPicPr>
            <p:cNvPr id="874" name="Google Shape;874;p28" title="Screenshot 2025-10-06 at 22.17.38.png"/>
            <p:cNvPicPr preferRelativeResize="0"/>
            <p:nvPr/>
          </p:nvPicPr>
          <p:blipFill>
            <a:blip r:embed="rId14">
              <a:alphaModFix/>
            </a:blip>
            <a:stretch>
              <a:fillRect/>
            </a:stretch>
          </p:blipFill>
          <p:spPr>
            <a:xfrm>
              <a:off x="5578048" y="5618625"/>
              <a:ext cx="660271" cy="461700"/>
            </a:xfrm>
            <a:prstGeom prst="rect">
              <a:avLst/>
            </a:prstGeom>
            <a:noFill/>
            <a:ln>
              <a:noFill/>
            </a:ln>
          </p:spPr>
        </p:pic>
      </p:grpSp>
      <p:grpSp>
        <p:nvGrpSpPr>
          <p:cNvPr id="875" name="Google Shape;875;p28"/>
          <p:cNvGrpSpPr/>
          <p:nvPr/>
        </p:nvGrpSpPr>
        <p:grpSpPr>
          <a:xfrm>
            <a:off x="4225025" y="9088094"/>
            <a:ext cx="9845875" cy="461700"/>
            <a:chOff x="5177525" y="9062075"/>
            <a:chExt cx="9845875" cy="461700"/>
          </a:xfrm>
        </p:grpSpPr>
        <p:sp>
          <p:nvSpPr>
            <p:cNvPr id="876" name="Google Shape;876;p28"/>
            <p:cNvSpPr txBox="1"/>
            <p:nvPr/>
          </p:nvSpPr>
          <p:spPr>
            <a:xfrm>
              <a:off x="5784000" y="9065381"/>
              <a:ext cx="9239400" cy="4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u="sng">
                  <a:solidFill>
                    <a:srgbClr val="205D1C"/>
                  </a:solidFill>
                  <a:latin typeface="Poppins"/>
                  <a:ea typeface="Poppins"/>
                  <a:cs typeface="Poppins"/>
                  <a:sym typeface="Poppins"/>
                  <a:hlinkClick r:id="rId15">
                    <a:extLst>
                      <a:ext uri="{A12FA001-AC4F-418D-AE19-62706E023703}">
                        <ahyp:hlinkClr val="tx"/>
                      </a:ext>
                    </a:extLst>
                  </a:hlinkClick>
                </a:rPr>
                <a:t>Plné znění: Návrh zelené budovy – třídní projekt (klikněte pro více informací) </a:t>
              </a:r>
              <a:endParaRPr b="1" sz="2000">
                <a:solidFill>
                  <a:srgbClr val="205D1C"/>
                </a:solidFill>
                <a:latin typeface="Poppins"/>
                <a:ea typeface="Poppins"/>
                <a:cs typeface="Poppins"/>
                <a:sym typeface="Poppins"/>
              </a:endParaRPr>
            </a:p>
          </p:txBody>
        </p:sp>
        <p:pic>
          <p:nvPicPr>
            <p:cNvPr id="877" name="Google Shape;877;p28" title="Screenshot 2025-10-06 at 22.17.38.png"/>
            <p:cNvPicPr preferRelativeResize="0"/>
            <p:nvPr/>
          </p:nvPicPr>
          <p:blipFill>
            <a:blip r:embed="rId14">
              <a:alphaModFix/>
            </a:blip>
            <a:stretch>
              <a:fillRect/>
            </a:stretch>
          </p:blipFill>
          <p:spPr>
            <a:xfrm>
              <a:off x="5177525" y="9062075"/>
              <a:ext cx="606475" cy="461700"/>
            </a:xfrm>
            <a:prstGeom prst="rect">
              <a:avLst/>
            </a:prstGeom>
            <a:noFill/>
            <a:ln>
              <a:noFill/>
            </a:ln>
          </p:spPr>
        </p:pic>
      </p:grpSp>
      <p:sp>
        <p:nvSpPr>
          <p:cNvPr id="878" name="Google Shape;878;p28">
            <a:hlinkClick action="ppaction://hlinksldjump" r:id="rId16"/>
          </p:cNvPr>
          <p:cNvSpPr/>
          <p:nvPr/>
        </p:nvSpPr>
        <p:spPr>
          <a:xfrm>
            <a:off x="10335107" y="1340200"/>
            <a:ext cx="29595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879" name="Google Shape;879;p28" title="Roxy's Baby Shower Invitation (1).png"/>
          <p:cNvPicPr preferRelativeResize="0"/>
          <p:nvPr/>
        </p:nvPicPr>
        <p:blipFill rotWithShape="1">
          <a:blip r:embed="rId4">
            <a:alphaModFix/>
          </a:blip>
          <a:srcRect b="34895" l="23934" r="27517" t="34617"/>
          <a:stretch/>
        </p:blipFill>
        <p:spPr>
          <a:xfrm rot="-2696825">
            <a:off x="12684008" y="1353639"/>
            <a:ext cx="467585" cy="428221"/>
          </a:xfrm>
          <a:prstGeom prst="rect">
            <a:avLst/>
          </a:prstGeom>
          <a:noFill/>
          <a:ln>
            <a:noFill/>
          </a:ln>
        </p:spPr>
      </p:pic>
      <p:sp>
        <p:nvSpPr>
          <p:cNvPr id="880" name="Google Shape;880;p28">
            <a:hlinkClick action="ppaction://hlinksldjump" r:id="rId17"/>
          </p:cNvPr>
          <p:cNvSpPr txBox="1"/>
          <p:nvPr/>
        </p:nvSpPr>
        <p:spPr>
          <a:xfrm>
            <a:off x="10428100" y="1310825"/>
            <a:ext cx="2773500" cy="702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100"/>
              <a:buNone/>
            </a:pPr>
            <a:r>
              <a:rPr i="1" lang="en-US" sz="1500">
                <a:solidFill>
                  <a:srgbClr val="205D1C"/>
                </a:solidFill>
                <a:uFill>
                  <a:noFill/>
                </a:uFill>
                <a:latin typeface="Calibri"/>
                <a:ea typeface="Calibri"/>
                <a:cs typeface="Calibri"/>
                <a:sym typeface="Calibri"/>
                <a:hlinkClick action="ppaction://hlinksldjump" r:id="rId18">
                  <a:extLst>
                    <a:ext uri="{A12FA001-AC4F-418D-AE19-62706E023703}">
                      <ahyp:hlinkClr val="tx"/>
                    </a:ext>
                  </a:extLst>
                </a:hlinkClick>
              </a:rPr>
              <a:t>J</a:t>
            </a:r>
            <a:r>
              <a:rPr i="1" lang="en-US" sz="1200">
                <a:solidFill>
                  <a:srgbClr val="205D1C"/>
                </a:solidFill>
                <a:uFill>
                  <a:noFill/>
                </a:uFill>
                <a:latin typeface="Poppins"/>
                <a:ea typeface="Poppins"/>
                <a:cs typeface="Poppins"/>
                <a:sym typeface="Poppins"/>
                <a:hlinkClick action="ppaction://hlinksldjump" r:id="rId19">
                  <a:extLst>
                    <a:ext uri="{A12FA001-AC4F-418D-AE19-62706E023703}">
                      <ahyp:hlinkClr val="tx"/>
                    </a:ext>
                  </a:extLst>
                </a:hlinkClick>
              </a:rPr>
              <a:t>ak pomoci žákům vyhodnocovat protichůdné zdroje?</a:t>
            </a:r>
            <a:endParaRPr i="1" sz="200">
              <a:solidFill>
                <a:srgbClr val="205D1C"/>
              </a:solidFill>
              <a:latin typeface="Poppins"/>
              <a:ea typeface="Poppins"/>
              <a:cs typeface="Poppins"/>
              <a:sym typeface="Poppins"/>
            </a:endParaRPr>
          </a:p>
          <a:p>
            <a:pPr indent="0" lvl="0" marL="0" marR="0" rtl="0" algn="r">
              <a:lnSpc>
                <a:spcPct val="100000"/>
              </a:lnSpc>
              <a:spcBef>
                <a:spcPts val="800"/>
              </a:spcBef>
              <a:spcAft>
                <a:spcPts val="0"/>
              </a:spcAft>
              <a:buNone/>
            </a:pPr>
            <a:r>
              <a:t/>
            </a:r>
            <a:endParaRPr i="1" sz="1200">
              <a:solidFill>
                <a:srgbClr val="205D1C"/>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pic>
        <p:nvPicPr>
          <p:cNvPr descr="Ecological energy set. Global warming concept. Vector illustration (Dostarczone przez Getty Images)" id="885" name="Google Shape;885;p29"/>
          <p:cNvPicPr preferRelativeResize="0"/>
          <p:nvPr/>
        </p:nvPicPr>
        <p:blipFill rotWithShape="1">
          <a:blip r:embed="rId3">
            <a:alphaModFix/>
          </a:blip>
          <a:srcRect b="4006" l="71010" r="4146" t="4309"/>
          <a:stretch/>
        </p:blipFill>
        <p:spPr>
          <a:xfrm>
            <a:off x="14383025" y="4119314"/>
            <a:ext cx="3272499" cy="5389972"/>
          </a:xfrm>
          <a:prstGeom prst="rect">
            <a:avLst/>
          </a:prstGeom>
          <a:noFill/>
          <a:ln>
            <a:noFill/>
          </a:ln>
        </p:spPr>
      </p:pic>
      <p:sp>
        <p:nvSpPr>
          <p:cNvPr id="886" name="Google Shape;886;p29"/>
          <p:cNvSpPr/>
          <p:nvPr/>
        </p:nvSpPr>
        <p:spPr>
          <a:xfrm>
            <a:off x="0" y="1893101"/>
            <a:ext cx="18288000" cy="945600"/>
          </a:xfrm>
          <a:prstGeom prst="rect">
            <a:avLst/>
          </a:prstGeom>
          <a:solidFill>
            <a:srgbClr val="D2E7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87" name="Google Shape;887;p29"/>
          <p:cNvSpPr txBox="1"/>
          <p:nvPr/>
        </p:nvSpPr>
        <p:spPr>
          <a:xfrm>
            <a:off x="156073" y="1990542"/>
            <a:ext cx="18140700" cy="7503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5077">
                <a:solidFill>
                  <a:srgbClr val="396D32"/>
                </a:solidFill>
                <a:latin typeface="Poppins ExtraBold"/>
                <a:ea typeface="Poppins ExtraBold"/>
                <a:cs typeface="Poppins ExtraBold"/>
                <a:sym typeface="Poppins ExtraBold"/>
              </a:rPr>
              <a:t>Aktivity</a:t>
            </a:r>
            <a:endParaRPr i="1" sz="5077">
              <a:solidFill>
                <a:srgbClr val="396D32"/>
              </a:solidFill>
              <a:latin typeface="Poppins ExtraBold"/>
              <a:ea typeface="Poppins ExtraBold"/>
              <a:cs typeface="Poppins ExtraBold"/>
              <a:sym typeface="Poppins ExtraBold"/>
            </a:endParaRPr>
          </a:p>
        </p:txBody>
      </p:sp>
      <p:sp>
        <p:nvSpPr>
          <p:cNvPr id="888" name="Google Shape;888;p29"/>
          <p:cNvSpPr txBox="1"/>
          <p:nvPr/>
        </p:nvSpPr>
        <p:spPr>
          <a:xfrm>
            <a:off x="714825" y="6674825"/>
            <a:ext cx="5787900" cy="4434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t/>
            </a:r>
            <a:endParaRPr sz="3000">
              <a:solidFill>
                <a:srgbClr val="529700"/>
              </a:solidFill>
              <a:latin typeface="Poppins Medium"/>
              <a:ea typeface="Poppins Medium"/>
              <a:cs typeface="Poppins Medium"/>
              <a:sym typeface="Poppins Medium"/>
            </a:endParaRPr>
          </a:p>
        </p:txBody>
      </p:sp>
      <p:sp>
        <p:nvSpPr>
          <p:cNvPr id="889" name="Google Shape;889;p29"/>
          <p:cNvSpPr txBox="1"/>
          <p:nvPr/>
        </p:nvSpPr>
        <p:spPr>
          <a:xfrm>
            <a:off x="714825" y="7309275"/>
            <a:ext cx="10585200" cy="2154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t/>
            </a:r>
            <a:endParaRPr b="1">
              <a:latin typeface="Poppins"/>
              <a:ea typeface="Poppins"/>
              <a:cs typeface="Poppins"/>
              <a:sym typeface="Poppins"/>
            </a:endParaRPr>
          </a:p>
        </p:txBody>
      </p:sp>
      <p:sp>
        <p:nvSpPr>
          <p:cNvPr id="890" name="Google Shape;890;p29"/>
          <p:cNvSpPr txBox="1"/>
          <p:nvPr/>
        </p:nvSpPr>
        <p:spPr>
          <a:xfrm>
            <a:off x="582925" y="5043913"/>
            <a:ext cx="13516500" cy="2385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Clr>
                <a:schemeClr val="dk1"/>
              </a:buClr>
              <a:buSzPts val="1100"/>
              <a:buFont typeface="Arial"/>
              <a:buNone/>
            </a:pPr>
            <a:r>
              <a:rPr lang="en-US" sz="2000">
                <a:solidFill>
                  <a:srgbClr val="529700"/>
                </a:solidFill>
                <a:latin typeface="Poppins"/>
                <a:ea typeface="Poppins"/>
                <a:cs typeface="Poppins"/>
                <a:sym typeface="Poppins"/>
              </a:rPr>
              <a:t>Žáci zkoumají, jak individuální a společenské volby ovlivňují snahu čelit změně klimatu. Pracují ve dvojicích: jeden žák hraje roli environmentálně uvědomělého zaměstnance a druhý roli šéfa firmy zaměřeného na zisk. Společně diskutují vybrané environmentální dilema a obhajují své pohledy.</a:t>
            </a:r>
            <a:endParaRPr sz="2000">
              <a:solidFill>
                <a:srgbClr val="529700"/>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100"/>
              <a:buFont typeface="Arial"/>
              <a:buNone/>
            </a:pPr>
            <a:r>
              <a:rPr lang="en-US" sz="2000">
                <a:solidFill>
                  <a:srgbClr val="529700"/>
                </a:solidFill>
                <a:latin typeface="Poppins"/>
                <a:ea typeface="Poppins"/>
                <a:cs typeface="Poppins"/>
                <a:sym typeface="Poppins"/>
              </a:rPr>
              <a:t>Cílem je kriticky přemýšlet o rovnováze mezi osobními zájmy a společnou odpovědností a hledat, jak může spolupráce vést k udržitelnějším řešením.</a:t>
            </a:r>
            <a:endParaRPr sz="2000">
              <a:solidFill>
                <a:srgbClr val="529700"/>
              </a:solidFill>
              <a:latin typeface="Poppins"/>
              <a:ea typeface="Poppins"/>
              <a:cs typeface="Poppins"/>
              <a:sym typeface="Poppins"/>
            </a:endParaRPr>
          </a:p>
          <a:p>
            <a:pPr indent="0" lvl="0" marL="0" rtl="0" algn="just">
              <a:lnSpc>
                <a:spcPct val="170000"/>
              </a:lnSpc>
              <a:spcBef>
                <a:spcPts val="1200"/>
              </a:spcBef>
              <a:spcAft>
                <a:spcPts val="0"/>
              </a:spcAft>
              <a:buClr>
                <a:schemeClr val="dk1"/>
              </a:buClr>
              <a:buSzPts val="1100"/>
              <a:buFont typeface="Arial"/>
              <a:buNone/>
            </a:pPr>
            <a:r>
              <a:t/>
            </a:r>
            <a:endParaRPr sz="2000">
              <a:solidFill>
                <a:srgbClr val="529700"/>
              </a:solidFill>
              <a:latin typeface="Poppins"/>
              <a:ea typeface="Poppins"/>
              <a:cs typeface="Poppins"/>
              <a:sym typeface="Poppins"/>
            </a:endParaRPr>
          </a:p>
        </p:txBody>
      </p:sp>
      <p:grpSp>
        <p:nvGrpSpPr>
          <p:cNvPr id="891" name="Google Shape;891;p29"/>
          <p:cNvGrpSpPr/>
          <p:nvPr/>
        </p:nvGrpSpPr>
        <p:grpSpPr>
          <a:xfrm>
            <a:off x="7738801" y="9549788"/>
            <a:ext cx="2810397" cy="682990"/>
            <a:chOff x="9279126" y="9549788"/>
            <a:chExt cx="2810397" cy="682990"/>
          </a:xfrm>
        </p:grpSpPr>
        <p:sp>
          <p:nvSpPr>
            <p:cNvPr id="892" name="Google Shape;892;p29">
              <a:hlinkClick/>
            </p:cNvPr>
            <p:cNvSpPr/>
            <p:nvPr/>
          </p:nvSpPr>
          <p:spPr>
            <a:xfrm>
              <a:off x="9334324" y="9682614"/>
              <a:ext cx="2755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893" name="Google Shape;893;p29"/>
            <p:cNvSpPr txBox="1"/>
            <p:nvPr/>
          </p:nvSpPr>
          <p:spPr>
            <a:xfrm>
              <a:off x="9795019" y="9756169"/>
              <a:ext cx="2097000" cy="1773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4">
                    <a:extLst>
                      <a:ext uri="{A12FA001-AC4F-418D-AE19-62706E023703}">
                        <ahyp:hlinkClr val="tx"/>
                      </a:ext>
                    </a:extLst>
                  </a:hlinkClick>
                </a:rPr>
                <a:t>Jak překládat mikrolekce?</a:t>
              </a:r>
              <a:endParaRPr i="1" sz="1200">
                <a:solidFill>
                  <a:srgbClr val="205D1C"/>
                </a:solidFill>
                <a:latin typeface="Poppins"/>
                <a:ea typeface="Poppins"/>
                <a:cs typeface="Poppins"/>
                <a:sym typeface="Poppins"/>
              </a:endParaRPr>
            </a:p>
          </p:txBody>
        </p:sp>
        <p:pic>
          <p:nvPicPr>
            <p:cNvPr id="894" name="Google Shape;894;p29" title="Roxy's Baby Shower Invitation (1).png"/>
            <p:cNvPicPr preferRelativeResize="0"/>
            <p:nvPr/>
          </p:nvPicPr>
          <p:blipFill rotWithShape="1">
            <a:blip r:embed="rId5">
              <a:alphaModFix/>
            </a:blip>
            <a:srcRect b="34895" l="23934" r="27517" t="34617"/>
            <a:stretch/>
          </p:blipFill>
          <p:spPr>
            <a:xfrm flipH="1" rot="2696825">
              <a:off x="9332254" y="9677173"/>
              <a:ext cx="467585" cy="428221"/>
            </a:xfrm>
            <a:prstGeom prst="rect">
              <a:avLst/>
            </a:prstGeom>
            <a:noFill/>
            <a:ln>
              <a:noFill/>
            </a:ln>
          </p:spPr>
        </p:pic>
      </p:grpSp>
      <p:grpSp>
        <p:nvGrpSpPr>
          <p:cNvPr id="895" name="Google Shape;895;p29"/>
          <p:cNvGrpSpPr/>
          <p:nvPr/>
        </p:nvGrpSpPr>
        <p:grpSpPr>
          <a:xfrm>
            <a:off x="8169909" y="1236392"/>
            <a:ext cx="1948182" cy="851752"/>
            <a:chOff x="8169913" y="1236392"/>
            <a:chExt cx="1948182" cy="851752"/>
          </a:xfrm>
        </p:grpSpPr>
        <p:sp>
          <p:nvSpPr>
            <p:cNvPr id="896" name="Google Shape;896;p29">
              <a:hlinkClick/>
            </p:cNvPr>
            <p:cNvSpPr/>
            <p:nvPr/>
          </p:nvSpPr>
          <p:spPr>
            <a:xfrm>
              <a:off x="8169913" y="1340196"/>
              <a:ext cx="1903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897" name="Google Shape;897;p29" title="Roxy's Baby Shower Invitation (1).png"/>
            <p:cNvPicPr preferRelativeResize="0"/>
            <p:nvPr/>
          </p:nvPicPr>
          <p:blipFill rotWithShape="1">
            <a:blip r:embed="rId5">
              <a:alphaModFix/>
            </a:blip>
            <a:srcRect b="34895" l="23934" r="27517" t="34617"/>
            <a:stretch/>
          </p:blipFill>
          <p:spPr>
            <a:xfrm rot="-2696825">
              <a:off x="9597383" y="1363777"/>
              <a:ext cx="467585" cy="428221"/>
            </a:xfrm>
            <a:prstGeom prst="rect">
              <a:avLst/>
            </a:prstGeom>
            <a:noFill/>
            <a:ln>
              <a:noFill/>
            </a:ln>
          </p:spPr>
        </p:pic>
        <p:sp>
          <p:nvSpPr>
            <p:cNvPr id="898" name="Google Shape;898;p29">
              <a:hlinkClick/>
            </p:cNvPr>
            <p:cNvSpPr txBox="1"/>
            <p:nvPr/>
          </p:nvSpPr>
          <p:spPr>
            <a:xfrm>
              <a:off x="8224869" y="1378944"/>
              <a:ext cx="1363200" cy="709200"/>
            </a:xfrm>
            <a:prstGeom prst="rect">
              <a:avLst/>
            </a:prstGeom>
            <a:noFill/>
            <a:ln>
              <a:noFill/>
            </a:ln>
          </p:spPr>
          <p:txBody>
            <a:bodyPr anchorCtr="0" anchor="t" bIns="0" lIns="0" spcFirstLastPara="1" rIns="0" wrap="square" tIns="0">
              <a:spAutoFit/>
            </a:bodyPr>
            <a:lstStyle/>
            <a:p>
              <a:pPr indent="0" lvl="0" marL="0" rtl="0" algn="r">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6">
                    <a:extLst>
                      <a:ext uri="{A12FA001-AC4F-418D-AE19-62706E023703}">
                        <ahyp:hlinkClr val="tx"/>
                      </a:ext>
                    </a:extLst>
                  </a:hlinkClick>
                </a:rPr>
                <a:t>Stručný průvodce pro učitele</a:t>
              </a:r>
              <a:endParaRPr i="1" sz="1200">
                <a:solidFill>
                  <a:srgbClr val="205D1C"/>
                </a:solidFill>
                <a:latin typeface="Poppins"/>
                <a:ea typeface="Poppins"/>
                <a:cs typeface="Poppins"/>
                <a:sym typeface="Poppins"/>
              </a:endParaRPr>
            </a:p>
            <a:p>
              <a:pPr indent="0" lvl="0" marL="0" marR="0" rtl="0" algn="r">
                <a:lnSpc>
                  <a:spcPct val="96003"/>
                </a:lnSpc>
                <a:spcBef>
                  <a:spcPts val="0"/>
                </a:spcBef>
                <a:spcAft>
                  <a:spcPts val="0"/>
                </a:spcAft>
                <a:buNone/>
              </a:pPr>
              <a:r>
                <a:t/>
              </a:r>
              <a:endParaRPr i="1" sz="1200">
                <a:solidFill>
                  <a:srgbClr val="205D1C"/>
                </a:solidFill>
                <a:latin typeface="Poppins"/>
                <a:ea typeface="Poppins"/>
                <a:cs typeface="Poppins"/>
                <a:sym typeface="Poppins"/>
              </a:endParaRPr>
            </a:p>
            <a:p>
              <a:pPr indent="0" lvl="0" marL="0" marR="0" rtl="0" algn="r">
                <a:lnSpc>
                  <a:spcPct val="96003"/>
                </a:lnSpc>
                <a:spcBef>
                  <a:spcPts val="0"/>
                </a:spcBef>
                <a:spcAft>
                  <a:spcPts val="0"/>
                </a:spcAft>
                <a:buNone/>
              </a:pPr>
              <a:r>
                <a:t/>
              </a:r>
              <a:endParaRPr i="1" sz="1200">
                <a:solidFill>
                  <a:srgbClr val="205D1C"/>
                </a:solidFill>
                <a:latin typeface="Poppins"/>
                <a:ea typeface="Poppins"/>
                <a:cs typeface="Poppins"/>
                <a:sym typeface="Poppins"/>
              </a:endParaRPr>
            </a:p>
          </p:txBody>
        </p:sp>
      </p:grpSp>
      <p:grpSp>
        <p:nvGrpSpPr>
          <p:cNvPr id="899" name="Google Shape;899;p29"/>
          <p:cNvGrpSpPr/>
          <p:nvPr/>
        </p:nvGrpSpPr>
        <p:grpSpPr>
          <a:xfrm>
            <a:off x="-246" y="-250648"/>
            <a:ext cx="18288352" cy="1386967"/>
            <a:chOff x="0" y="-123825"/>
            <a:chExt cx="4503300" cy="888000"/>
          </a:xfrm>
        </p:grpSpPr>
        <p:sp>
          <p:nvSpPr>
            <p:cNvPr id="900" name="Google Shape;900;p29"/>
            <p:cNvSpPr/>
            <p:nvPr/>
          </p:nvSpPr>
          <p:spPr>
            <a:xfrm>
              <a:off x="0" y="0"/>
              <a:ext cx="4503162" cy="764056"/>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9"/>
            <p:cNvSpPr txBox="1"/>
            <p:nvPr/>
          </p:nvSpPr>
          <p:spPr>
            <a:xfrm>
              <a:off x="0" y="-123825"/>
              <a:ext cx="4503300" cy="888000"/>
            </a:xfrm>
            <a:prstGeom prst="rect">
              <a:avLst/>
            </a:prstGeom>
            <a:noFill/>
            <a:ln>
              <a:noFill/>
            </a:ln>
          </p:spPr>
          <p:txBody>
            <a:bodyPr anchorCtr="0" anchor="ctr" bIns="50800" lIns="50800" spcFirstLastPara="1" rIns="50800" wrap="square" tIns="50800">
              <a:noAutofit/>
            </a:bodyPr>
            <a:lstStyle/>
            <a:p>
              <a:pPr indent="0" lvl="0" marL="0" marR="0" rtl="0" algn="ctr">
                <a:lnSpc>
                  <a:spcPct val="217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902" name="Google Shape;902;p29"/>
          <p:cNvPicPr preferRelativeResize="0"/>
          <p:nvPr/>
        </p:nvPicPr>
        <p:blipFill rotWithShape="1">
          <a:blip r:embed="rId7">
            <a:alphaModFix/>
          </a:blip>
          <a:srcRect b="52652" l="34747" r="51429" t="22197"/>
          <a:stretch/>
        </p:blipFill>
        <p:spPr>
          <a:xfrm>
            <a:off x="15970221" y="-253343"/>
            <a:ext cx="1501824" cy="1536951"/>
          </a:xfrm>
          <a:prstGeom prst="rect">
            <a:avLst/>
          </a:prstGeom>
          <a:noFill/>
          <a:ln>
            <a:noFill/>
          </a:ln>
        </p:spPr>
      </p:pic>
      <p:sp>
        <p:nvSpPr>
          <p:cNvPr id="903" name="Google Shape;903;p29">
            <a:hlinkClick action="ppaction://hlinksldjump" r:id="rId8"/>
          </p:cNvPr>
          <p:cNvSpPr/>
          <p:nvPr/>
        </p:nvSpPr>
        <p:spPr>
          <a:xfrm>
            <a:off x="797325" y="163575"/>
            <a:ext cx="1166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904" name="Google Shape;904;p29"/>
          <p:cNvSpPr txBox="1"/>
          <p:nvPr/>
        </p:nvSpPr>
        <p:spPr>
          <a:xfrm>
            <a:off x="937134" y="289393"/>
            <a:ext cx="10266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1"/>
                </a:solidFill>
                <a:latin typeface="Poppins"/>
                <a:ea typeface="Poppins"/>
                <a:cs typeface="Poppins"/>
                <a:sym typeface="Poppins"/>
              </a:rPr>
              <a:t>Domů</a:t>
            </a:r>
            <a:endParaRPr sz="2077">
              <a:solidFill>
                <a:schemeClr val="lt1"/>
              </a:solidFill>
              <a:latin typeface="Poppins"/>
              <a:ea typeface="Poppins"/>
              <a:cs typeface="Poppins"/>
              <a:sym typeface="Poppins"/>
            </a:endParaRPr>
          </a:p>
        </p:txBody>
      </p:sp>
      <p:sp>
        <p:nvSpPr>
          <p:cNvPr id="905" name="Google Shape;905;p29"/>
          <p:cNvSpPr txBox="1"/>
          <p:nvPr/>
        </p:nvSpPr>
        <p:spPr>
          <a:xfrm>
            <a:off x="2491042" y="318115"/>
            <a:ext cx="3708000" cy="3069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None/>
            </a:pPr>
            <a:r>
              <a:rPr lang="en-US" sz="2077">
                <a:solidFill>
                  <a:schemeClr val="lt1"/>
                </a:solidFill>
                <a:latin typeface="Poppins"/>
                <a:ea typeface="Poppins"/>
                <a:cs typeface="Poppins"/>
                <a:sym typeface="Poppins"/>
              </a:rPr>
              <a:t>Úvod k příručce</a:t>
            </a:r>
            <a:endParaRPr sz="2077">
              <a:solidFill>
                <a:srgbClr val="FFFFFF"/>
              </a:solidFill>
              <a:latin typeface="Poppins"/>
              <a:ea typeface="Poppins"/>
              <a:cs typeface="Poppins"/>
              <a:sym typeface="Poppins"/>
            </a:endParaRPr>
          </a:p>
        </p:txBody>
      </p:sp>
      <p:grpSp>
        <p:nvGrpSpPr>
          <p:cNvPr id="906" name="Google Shape;906;p29"/>
          <p:cNvGrpSpPr/>
          <p:nvPr/>
        </p:nvGrpSpPr>
        <p:grpSpPr>
          <a:xfrm>
            <a:off x="16155222" y="-126113"/>
            <a:ext cx="1166332" cy="1536949"/>
            <a:chOff x="0" y="-57150"/>
            <a:chExt cx="660400" cy="1133861"/>
          </a:xfrm>
        </p:grpSpPr>
        <p:sp>
          <p:nvSpPr>
            <p:cNvPr id="907" name="Google Shape;907;p29"/>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9"/>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9" name="Google Shape;909;p29"/>
          <p:cNvSpPr/>
          <p:nvPr/>
        </p:nvSpPr>
        <p:spPr>
          <a:xfrm>
            <a:off x="10377197" y="205925"/>
            <a:ext cx="5664000" cy="5313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910" name="Google Shape;910;p29"/>
          <p:cNvSpPr txBox="1"/>
          <p:nvPr/>
        </p:nvSpPr>
        <p:spPr>
          <a:xfrm>
            <a:off x="10527910" y="316982"/>
            <a:ext cx="5429100" cy="2955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00">
                <a:solidFill>
                  <a:schemeClr val="lt1"/>
                </a:solidFill>
                <a:latin typeface="Poppins ExtraBold"/>
                <a:ea typeface="Poppins ExtraBold"/>
                <a:cs typeface="Poppins ExtraBold"/>
                <a:sym typeface="Poppins ExtraBold"/>
              </a:rPr>
              <a:t>Šablony a nástroje pro kritické myšlení</a:t>
            </a:r>
            <a:endParaRPr sz="2000">
              <a:solidFill>
                <a:srgbClr val="FFFFFF"/>
              </a:solidFill>
              <a:latin typeface="Poppins ExtraBold"/>
              <a:ea typeface="Poppins ExtraBold"/>
              <a:cs typeface="Poppins ExtraBold"/>
              <a:sym typeface="Poppins ExtraBold"/>
            </a:endParaRPr>
          </a:p>
        </p:txBody>
      </p:sp>
      <p:sp>
        <p:nvSpPr>
          <p:cNvPr id="911" name="Google Shape;911;p29"/>
          <p:cNvSpPr/>
          <p:nvPr/>
        </p:nvSpPr>
        <p:spPr>
          <a:xfrm flipH="1">
            <a:off x="12705764" y="471035"/>
            <a:ext cx="1166332" cy="531244"/>
          </a:xfrm>
          <a:custGeom>
            <a:rect b="b" l="l" r="r" t="t"/>
            <a:pathLst>
              <a:path extrusionOk="0" h="531244" w="1166332">
                <a:moveTo>
                  <a:pt x="1166331" y="0"/>
                </a:moveTo>
                <a:lnTo>
                  <a:pt x="0" y="0"/>
                </a:lnTo>
                <a:lnTo>
                  <a:pt x="0" y="531244"/>
                </a:lnTo>
                <a:lnTo>
                  <a:pt x="1166331" y="531244"/>
                </a:lnTo>
                <a:lnTo>
                  <a:pt x="1166331" y="0"/>
                </a:lnTo>
                <a:close/>
              </a:path>
            </a:pathLst>
          </a:custGeom>
          <a:blipFill rotWithShape="1">
            <a:blip r:embed="rId9">
              <a:alphaModFix/>
            </a:blip>
            <a:stretch>
              <a:fillRect b="-20974" l="0" r="-264537" t="-679281"/>
            </a:stretch>
          </a:blipFill>
          <a:ln>
            <a:noFill/>
          </a:ln>
        </p:spPr>
      </p:sp>
      <p:sp>
        <p:nvSpPr>
          <p:cNvPr id="912" name="Google Shape;912;p29">
            <a:hlinkClick action="ppaction://hlinksldjump" r:id="rId10"/>
          </p:cNvPr>
          <p:cNvSpPr/>
          <p:nvPr/>
        </p:nvSpPr>
        <p:spPr>
          <a:xfrm>
            <a:off x="2573697" y="163563"/>
            <a:ext cx="35427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13" name="Google Shape;913;p29">
            <a:hlinkClick action="ppaction://hlinksldjump" r:id="rId11"/>
          </p:cNvPr>
          <p:cNvSpPr/>
          <p:nvPr/>
        </p:nvSpPr>
        <p:spPr>
          <a:xfrm>
            <a:off x="6467897" y="204775"/>
            <a:ext cx="34245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14" name="Google Shape;914;p29"/>
          <p:cNvSpPr txBox="1"/>
          <p:nvPr/>
        </p:nvSpPr>
        <p:spPr>
          <a:xfrm>
            <a:off x="6793402" y="311275"/>
            <a:ext cx="27735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1"/>
                </a:solidFill>
                <a:latin typeface="Poppins"/>
                <a:ea typeface="Poppins"/>
                <a:cs typeface="Poppins"/>
                <a:sym typeface="Poppins"/>
              </a:rPr>
              <a:t>Používání mikrolekcí</a:t>
            </a:r>
            <a:endParaRPr sz="2077">
              <a:solidFill>
                <a:schemeClr val="lt1"/>
              </a:solidFill>
              <a:latin typeface="Poppins"/>
              <a:ea typeface="Poppins"/>
              <a:cs typeface="Poppins"/>
              <a:sym typeface="Poppins"/>
            </a:endParaRPr>
          </a:p>
        </p:txBody>
      </p:sp>
      <p:pic>
        <p:nvPicPr>
          <p:cNvPr id="915" name="Google Shape;915;p29"/>
          <p:cNvPicPr preferRelativeResize="0"/>
          <p:nvPr/>
        </p:nvPicPr>
        <p:blipFill rotWithShape="1">
          <a:blip r:embed="rId7">
            <a:alphaModFix/>
          </a:blip>
          <a:srcRect b="52652" l="34747" r="51429" t="22197"/>
          <a:stretch/>
        </p:blipFill>
        <p:spPr>
          <a:xfrm>
            <a:off x="15967918" y="-278583"/>
            <a:ext cx="1501824" cy="1536951"/>
          </a:xfrm>
          <a:prstGeom prst="rect">
            <a:avLst/>
          </a:prstGeom>
          <a:noFill/>
          <a:ln>
            <a:noFill/>
          </a:ln>
        </p:spPr>
      </p:pic>
      <p:sp>
        <p:nvSpPr>
          <p:cNvPr id="916" name="Google Shape;916;p29"/>
          <p:cNvSpPr txBox="1"/>
          <p:nvPr/>
        </p:nvSpPr>
        <p:spPr>
          <a:xfrm>
            <a:off x="-175275" y="3367325"/>
            <a:ext cx="13368000" cy="461700"/>
          </a:xfrm>
          <a:prstGeom prst="rect">
            <a:avLst/>
          </a:prstGeom>
          <a:noFill/>
          <a:ln>
            <a:noFill/>
          </a:ln>
        </p:spPr>
        <p:txBody>
          <a:bodyPr anchorCtr="0" anchor="t" bIns="0" lIns="0" spcFirstLastPara="1" rIns="0" wrap="square" tIns="0">
            <a:spAutoFit/>
          </a:bodyPr>
          <a:lstStyle/>
          <a:p>
            <a:pPr indent="0" lvl="0" marL="795030" marR="703605" rtl="0" algn="l">
              <a:lnSpc>
                <a:spcPct val="137837"/>
              </a:lnSpc>
              <a:spcBef>
                <a:spcPts val="49"/>
              </a:spcBef>
              <a:spcAft>
                <a:spcPts val="0"/>
              </a:spcAft>
              <a:buClr>
                <a:schemeClr val="dk1"/>
              </a:buClr>
              <a:buSzPts val="1100"/>
              <a:buFont typeface="Arial"/>
              <a:buNone/>
            </a:pPr>
            <a:r>
              <a:rPr b="1" lang="en-US" sz="3000">
                <a:solidFill>
                  <a:srgbClr val="274E13"/>
                </a:solidFill>
                <a:latin typeface="Poppins"/>
                <a:ea typeface="Poppins"/>
                <a:cs typeface="Poppins"/>
                <a:sym typeface="Poppins"/>
              </a:rPr>
              <a:t>Dilema spolupráce: individuální zisky vs. společný prospěch</a:t>
            </a:r>
            <a:endParaRPr b="1" sz="3600">
              <a:solidFill>
                <a:srgbClr val="396D33"/>
              </a:solidFill>
              <a:latin typeface="Poppins"/>
              <a:ea typeface="Poppins"/>
              <a:cs typeface="Poppins"/>
              <a:sym typeface="Poppins"/>
            </a:endParaRPr>
          </a:p>
        </p:txBody>
      </p:sp>
      <p:sp>
        <p:nvSpPr>
          <p:cNvPr id="917" name="Google Shape;917;p29"/>
          <p:cNvSpPr txBox="1"/>
          <p:nvPr/>
        </p:nvSpPr>
        <p:spPr>
          <a:xfrm>
            <a:off x="582925" y="4357669"/>
            <a:ext cx="14583600" cy="4155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rPr lang="en-US" sz="2700">
                <a:solidFill>
                  <a:srgbClr val="529700"/>
                </a:solidFill>
                <a:latin typeface="Poppins Medium"/>
                <a:ea typeface="Poppins Medium"/>
                <a:cs typeface="Poppins Medium"/>
                <a:sym typeface="Poppins Medium"/>
              </a:rPr>
              <a:t>Hlavní téma 8: Role jednotlivců a společnosti v boji se změnou klimatu</a:t>
            </a:r>
            <a:endParaRPr sz="2700">
              <a:solidFill>
                <a:srgbClr val="529700"/>
              </a:solidFill>
              <a:latin typeface="Poppins Medium"/>
              <a:ea typeface="Poppins Medium"/>
              <a:cs typeface="Poppins Medium"/>
              <a:sym typeface="Poppins Medium"/>
            </a:endParaRPr>
          </a:p>
        </p:txBody>
      </p:sp>
      <p:sp>
        <p:nvSpPr>
          <p:cNvPr id="918" name="Google Shape;918;p29"/>
          <p:cNvSpPr txBox="1"/>
          <p:nvPr/>
        </p:nvSpPr>
        <p:spPr>
          <a:xfrm>
            <a:off x="797325" y="8790613"/>
            <a:ext cx="16858200" cy="307800"/>
          </a:xfrm>
          <a:prstGeom prst="rect">
            <a:avLst/>
          </a:prstGeom>
          <a:noFill/>
          <a:ln>
            <a:noFill/>
          </a:ln>
        </p:spPr>
        <p:txBody>
          <a:bodyPr anchorCtr="0" anchor="t" bIns="0" lIns="0" spcFirstLastPara="1" rIns="0" wrap="square" tIns="0">
            <a:spAutoFit/>
          </a:bodyPr>
          <a:lstStyle/>
          <a:p>
            <a:pPr indent="0" lvl="0" marL="0" rtl="0" algn="l">
              <a:lnSpc>
                <a:spcPct val="170000"/>
              </a:lnSpc>
              <a:spcBef>
                <a:spcPts val="0"/>
              </a:spcBef>
              <a:spcAft>
                <a:spcPts val="0"/>
              </a:spcAft>
              <a:buClr>
                <a:srgbClr val="000000"/>
              </a:buClr>
              <a:buSzPts val="1100"/>
              <a:buFont typeface="Arial"/>
              <a:buNone/>
            </a:pPr>
            <a:r>
              <a:t/>
            </a:r>
            <a:endParaRPr sz="2000">
              <a:solidFill>
                <a:srgbClr val="529700"/>
              </a:solidFill>
              <a:latin typeface="Poppins"/>
              <a:ea typeface="Poppins"/>
              <a:cs typeface="Poppins"/>
              <a:sym typeface="Poppins"/>
            </a:endParaRPr>
          </a:p>
        </p:txBody>
      </p:sp>
      <p:grpSp>
        <p:nvGrpSpPr>
          <p:cNvPr id="919" name="Google Shape;919;p29"/>
          <p:cNvGrpSpPr/>
          <p:nvPr/>
        </p:nvGrpSpPr>
        <p:grpSpPr>
          <a:xfrm>
            <a:off x="4205285" y="8697414"/>
            <a:ext cx="11712827" cy="494200"/>
            <a:chOff x="5578048" y="5586125"/>
            <a:chExt cx="11712827" cy="494200"/>
          </a:xfrm>
        </p:grpSpPr>
        <p:sp>
          <p:nvSpPr>
            <p:cNvPr id="920" name="Google Shape;920;p29"/>
            <p:cNvSpPr txBox="1"/>
            <p:nvPr/>
          </p:nvSpPr>
          <p:spPr>
            <a:xfrm>
              <a:off x="6705675" y="5586125"/>
              <a:ext cx="10585200" cy="2154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t/>
              </a:r>
              <a:endParaRPr b="1">
                <a:latin typeface="Poppins"/>
                <a:ea typeface="Poppins"/>
                <a:cs typeface="Poppins"/>
                <a:sym typeface="Poppins"/>
              </a:endParaRPr>
            </a:p>
          </p:txBody>
        </p:sp>
        <p:sp>
          <p:nvSpPr>
            <p:cNvPr id="921" name="Google Shape;921;p29"/>
            <p:cNvSpPr txBox="1"/>
            <p:nvPr/>
          </p:nvSpPr>
          <p:spPr>
            <a:xfrm>
              <a:off x="6238314" y="5621936"/>
              <a:ext cx="8826600" cy="4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u="sng">
                  <a:solidFill>
                    <a:srgbClr val="205D1C"/>
                  </a:solidFill>
                  <a:latin typeface="Poppins"/>
                  <a:ea typeface="Poppins"/>
                  <a:cs typeface="Poppins"/>
                  <a:sym typeface="Poppins"/>
                  <a:hlinkClick r:id="rId12">
                    <a:extLst>
                      <a:ext uri="{A12FA001-AC4F-418D-AE19-62706E023703}">
                        <ahyp:hlinkClr val="tx"/>
                      </a:ext>
                    </a:extLst>
                  </a:hlinkClick>
                </a:rPr>
                <a:t>Plné znění: Dilema spolupráce (klikněte pro více informací) </a:t>
              </a:r>
              <a:endParaRPr b="1" sz="2000">
                <a:solidFill>
                  <a:srgbClr val="205D1C"/>
                </a:solidFill>
                <a:latin typeface="Poppins"/>
                <a:ea typeface="Poppins"/>
                <a:cs typeface="Poppins"/>
                <a:sym typeface="Poppins"/>
              </a:endParaRPr>
            </a:p>
          </p:txBody>
        </p:sp>
        <p:pic>
          <p:nvPicPr>
            <p:cNvPr id="922" name="Google Shape;922;p29" title="Screenshot 2025-10-06 at 22.17.38.png"/>
            <p:cNvPicPr preferRelativeResize="0"/>
            <p:nvPr/>
          </p:nvPicPr>
          <p:blipFill>
            <a:blip r:embed="rId13">
              <a:alphaModFix/>
            </a:blip>
            <a:stretch>
              <a:fillRect/>
            </a:stretch>
          </p:blipFill>
          <p:spPr>
            <a:xfrm>
              <a:off x="5578048" y="5618625"/>
              <a:ext cx="660271" cy="461700"/>
            </a:xfrm>
            <a:prstGeom prst="rect">
              <a:avLst/>
            </a:prstGeom>
            <a:noFill/>
            <a:ln>
              <a:noFill/>
            </a:ln>
          </p:spPr>
        </p:pic>
      </p:grpSp>
      <p:sp>
        <p:nvSpPr>
          <p:cNvPr id="923" name="Google Shape;923;p29">
            <a:hlinkClick action="ppaction://hlinksldjump" r:id="rId14"/>
          </p:cNvPr>
          <p:cNvSpPr/>
          <p:nvPr/>
        </p:nvSpPr>
        <p:spPr>
          <a:xfrm>
            <a:off x="10335107" y="1340200"/>
            <a:ext cx="29595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924" name="Google Shape;924;p29" title="Roxy's Baby Shower Invitation (1).png"/>
          <p:cNvPicPr preferRelativeResize="0"/>
          <p:nvPr/>
        </p:nvPicPr>
        <p:blipFill rotWithShape="1">
          <a:blip r:embed="rId5">
            <a:alphaModFix/>
          </a:blip>
          <a:srcRect b="34895" l="23934" r="27517" t="34617"/>
          <a:stretch/>
        </p:blipFill>
        <p:spPr>
          <a:xfrm rot="-2696825">
            <a:off x="12684008" y="1353639"/>
            <a:ext cx="467585" cy="428221"/>
          </a:xfrm>
          <a:prstGeom prst="rect">
            <a:avLst/>
          </a:prstGeom>
          <a:noFill/>
          <a:ln>
            <a:noFill/>
          </a:ln>
        </p:spPr>
      </p:pic>
      <p:sp>
        <p:nvSpPr>
          <p:cNvPr id="925" name="Google Shape;925;p29">
            <a:hlinkClick action="ppaction://hlinksldjump" r:id="rId15"/>
          </p:cNvPr>
          <p:cNvSpPr txBox="1"/>
          <p:nvPr/>
        </p:nvSpPr>
        <p:spPr>
          <a:xfrm>
            <a:off x="10428100" y="1310825"/>
            <a:ext cx="2773500" cy="702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100"/>
              <a:buNone/>
            </a:pPr>
            <a:r>
              <a:rPr i="1" lang="en-US" sz="1500">
                <a:solidFill>
                  <a:srgbClr val="205D1C"/>
                </a:solidFill>
                <a:uFill>
                  <a:noFill/>
                </a:uFill>
                <a:latin typeface="Calibri"/>
                <a:ea typeface="Calibri"/>
                <a:cs typeface="Calibri"/>
                <a:sym typeface="Calibri"/>
                <a:hlinkClick action="ppaction://hlinksldjump" r:id="rId16">
                  <a:extLst>
                    <a:ext uri="{A12FA001-AC4F-418D-AE19-62706E023703}">
                      <ahyp:hlinkClr val="tx"/>
                    </a:ext>
                  </a:extLst>
                </a:hlinkClick>
              </a:rPr>
              <a:t>J</a:t>
            </a:r>
            <a:r>
              <a:rPr i="1" lang="en-US" sz="1200">
                <a:solidFill>
                  <a:srgbClr val="205D1C"/>
                </a:solidFill>
                <a:uFill>
                  <a:noFill/>
                </a:uFill>
                <a:latin typeface="Poppins"/>
                <a:ea typeface="Poppins"/>
                <a:cs typeface="Poppins"/>
                <a:sym typeface="Poppins"/>
                <a:hlinkClick action="ppaction://hlinksldjump" r:id="rId17">
                  <a:extLst>
                    <a:ext uri="{A12FA001-AC4F-418D-AE19-62706E023703}">
                      <ahyp:hlinkClr val="tx"/>
                    </a:ext>
                  </a:extLst>
                </a:hlinkClick>
              </a:rPr>
              <a:t>ak pomoci žákům vyhodnocovat protichůdné zdroje?</a:t>
            </a:r>
            <a:endParaRPr i="1" sz="200">
              <a:solidFill>
                <a:srgbClr val="205D1C"/>
              </a:solidFill>
              <a:latin typeface="Poppins"/>
              <a:ea typeface="Poppins"/>
              <a:cs typeface="Poppins"/>
              <a:sym typeface="Poppins"/>
            </a:endParaRPr>
          </a:p>
          <a:p>
            <a:pPr indent="0" lvl="0" marL="0" marR="0" rtl="0" algn="r">
              <a:lnSpc>
                <a:spcPct val="100000"/>
              </a:lnSpc>
              <a:spcBef>
                <a:spcPts val="800"/>
              </a:spcBef>
              <a:spcAft>
                <a:spcPts val="0"/>
              </a:spcAft>
              <a:buNone/>
            </a:pPr>
            <a:r>
              <a:t/>
            </a:r>
            <a:endParaRPr i="1" sz="1200">
              <a:solidFill>
                <a:srgbClr val="205D1C"/>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30"/>
          <p:cNvSpPr/>
          <p:nvPr/>
        </p:nvSpPr>
        <p:spPr>
          <a:xfrm>
            <a:off x="0" y="1893101"/>
            <a:ext cx="18288000" cy="945600"/>
          </a:xfrm>
          <a:prstGeom prst="rect">
            <a:avLst/>
          </a:prstGeom>
          <a:solidFill>
            <a:srgbClr val="D2E7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31" name="Google Shape;931;p30"/>
          <p:cNvSpPr txBox="1"/>
          <p:nvPr/>
        </p:nvSpPr>
        <p:spPr>
          <a:xfrm>
            <a:off x="156073" y="1990542"/>
            <a:ext cx="18140700" cy="7503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5077">
                <a:solidFill>
                  <a:srgbClr val="396D32"/>
                </a:solidFill>
                <a:latin typeface="Poppins ExtraBold"/>
                <a:ea typeface="Poppins ExtraBold"/>
                <a:cs typeface="Poppins ExtraBold"/>
                <a:sym typeface="Poppins ExtraBold"/>
              </a:rPr>
              <a:t>Aktivity</a:t>
            </a:r>
            <a:endParaRPr i="1" sz="5077">
              <a:solidFill>
                <a:srgbClr val="396D32"/>
              </a:solidFill>
              <a:latin typeface="Poppins ExtraBold"/>
              <a:ea typeface="Poppins ExtraBold"/>
              <a:cs typeface="Poppins ExtraBold"/>
              <a:sym typeface="Poppins ExtraBold"/>
            </a:endParaRPr>
          </a:p>
        </p:txBody>
      </p:sp>
      <p:sp>
        <p:nvSpPr>
          <p:cNvPr id="932" name="Google Shape;932;p30"/>
          <p:cNvSpPr txBox="1"/>
          <p:nvPr/>
        </p:nvSpPr>
        <p:spPr>
          <a:xfrm>
            <a:off x="582925" y="6349164"/>
            <a:ext cx="16199100" cy="461700"/>
          </a:xfrm>
          <a:prstGeom prst="rect">
            <a:avLst/>
          </a:prstGeom>
          <a:noFill/>
          <a:ln>
            <a:noFill/>
          </a:ln>
        </p:spPr>
        <p:txBody>
          <a:bodyPr anchorCtr="0" anchor="t" bIns="0" lIns="0" spcFirstLastPara="1" rIns="0" wrap="square" tIns="0">
            <a:spAutoFit/>
          </a:bodyPr>
          <a:lstStyle/>
          <a:p>
            <a:pPr indent="0" lvl="0" marL="0" rtl="0" algn="l">
              <a:spcBef>
                <a:spcPts val="0"/>
              </a:spcBef>
              <a:spcAft>
                <a:spcPts val="800"/>
              </a:spcAft>
              <a:buClr>
                <a:schemeClr val="dk1"/>
              </a:buClr>
              <a:buSzPts val="1100"/>
              <a:buFont typeface="Arial"/>
              <a:buNone/>
            </a:pPr>
            <a:r>
              <a:rPr b="1" lang="en-US" sz="3000">
                <a:solidFill>
                  <a:srgbClr val="196B24"/>
                </a:solidFill>
                <a:latin typeface="Poppins"/>
                <a:ea typeface="Poppins"/>
                <a:cs typeface="Poppins"/>
                <a:sym typeface="Poppins"/>
              </a:rPr>
              <a:t>Příprava prezentace pro vaše publikum</a:t>
            </a:r>
            <a:endParaRPr b="1" sz="3000">
              <a:solidFill>
                <a:srgbClr val="396D33"/>
              </a:solidFill>
              <a:latin typeface="Poppins"/>
              <a:ea typeface="Poppins"/>
              <a:cs typeface="Poppins"/>
              <a:sym typeface="Poppins"/>
            </a:endParaRPr>
          </a:p>
        </p:txBody>
      </p:sp>
      <p:sp>
        <p:nvSpPr>
          <p:cNvPr id="933" name="Google Shape;933;p30"/>
          <p:cNvSpPr txBox="1"/>
          <p:nvPr/>
        </p:nvSpPr>
        <p:spPr>
          <a:xfrm>
            <a:off x="582925" y="7004230"/>
            <a:ext cx="10585200" cy="4155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rPr lang="en-US" sz="2700">
                <a:solidFill>
                  <a:srgbClr val="529700"/>
                </a:solidFill>
                <a:latin typeface="Poppins Medium"/>
                <a:ea typeface="Poppins Medium"/>
                <a:cs typeface="Poppins Medium"/>
                <a:sym typeface="Poppins Medium"/>
              </a:rPr>
              <a:t>Hlavní téma 10: Biodiverzita a změna klimatu</a:t>
            </a:r>
            <a:endParaRPr b="1">
              <a:latin typeface="Poppins"/>
              <a:ea typeface="Poppins"/>
              <a:cs typeface="Poppins"/>
              <a:sym typeface="Poppins"/>
            </a:endParaRPr>
          </a:p>
        </p:txBody>
      </p:sp>
      <p:sp>
        <p:nvSpPr>
          <p:cNvPr id="934" name="Google Shape;934;p30"/>
          <p:cNvSpPr txBox="1"/>
          <p:nvPr/>
        </p:nvSpPr>
        <p:spPr>
          <a:xfrm>
            <a:off x="582925" y="4158429"/>
            <a:ext cx="13833000" cy="1354500"/>
          </a:xfrm>
          <a:prstGeom prst="rect">
            <a:avLst/>
          </a:prstGeom>
          <a:noFill/>
          <a:ln>
            <a:noFill/>
          </a:ln>
        </p:spPr>
        <p:txBody>
          <a:bodyPr anchorCtr="0" anchor="t" bIns="0" lIns="0" spcFirstLastPara="1" rIns="0" wrap="square" tIns="0">
            <a:spAutoFit/>
          </a:bodyPr>
          <a:lstStyle/>
          <a:p>
            <a:pPr indent="0" lvl="0" marL="0" rtl="0" algn="l">
              <a:lnSpc>
                <a:spcPct val="170000"/>
              </a:lnSpc>
              <a:spcBef>
                <a:spcPts val="0"/>
              </a:spcBef>
              <a:spcAft>
                <a:spcPts val="0"/>
              </a:spcAft>
              <a:buClr>
                <a:schemeClr val="dk1"/>
              </a:buClr>
              <a:buSzPts val="1100"/>
              <a:buFont typeface="Arial"/>
              <a:buNone/>
            </a:pPr>
            <a:r>
              <a:rPr lang="en-US" sz="2000">
                <a:solidFill>
                  <a:srgbClr val="529700"/>
                </a:solidFill>
                <a:latin typeface="Poppins"/>
                <a:ea typeface="Poppins"/>
                <a:cs typeface="Poppins"/>
                <a:sym typeface="Poppins"/>
              </a:rPr>
              <a:t>Žáci analyzují tvrzení o klimatických předpovědích – většina je správná, některá jsou záměrně zavádějící. V diskusi a učitelem vedené reflexi si procvičí odhalování misinformací, vyhodnocování důkazů a rozlišování spolehlivé vědy od zavádějících tvrzení.</a:t>
            </a:r>
            <a:endParaRPr sz="2000">
              <a:solidFill>
                <a:srgbClr val="529800"/>
              </a:solidFill>
              <a:latin typeface="Poppins"/>
              <a:ea typeface="Poppins"/>
              <a:cs typeface="Poppins"/>
              <a:sym typeface="Poppins"/>
            </a:endParaRPr>
          </a:p>
        </p:txBody>
      </p:sp>
      <p:grpSp>
        <p:nvGrpSpPr>
          <p:cNvPr id="935" name="Google Shape;935;p30"/>
          <p:cNvGrpSpPr/>
          <p:nvPr/>
        </p:nvGrpSpPr>
        <p:grpSpPr>
          <a:xfrm>
            <a:off x="7738801" y="9549788"/>
            <a:ext cx="2810397" cy="682990"/>
            <a:chOff x="9279126" y="9549788"/>
            <a:chExt cx="2810397" cy="682990"/>
          </a:xfrm>
        </p:grpSpPr>
        <p:sp>
          <p:nvSpPr>
            <p:cNvPr id="936" name="Google Shape;936;p30">
              <a:hlinkClick/>
            </p:cNvPr>
            <p:cNvSpPr/>
            <p:nvPr/>
          </p:nvSpPr>
          <p:spPr>
            <a:xfrm>
              <a:off x="9334324" y="9682614"/>
              <a:ext cx="2755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937" name="Google Shape;937;p30"/>
            <p:cNvSpPr txBox="1"/>
            <p:nvPr/>
          </p:nvSpPr>
          <p:spPr>
            <a:xfrm>
              <a:off x="9795019" y="9756169"/>
              <a:ext cx="2097000" cy="1773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3">
                    <a:extLst>
                      <a:ext uri="{A12FA001-AC4F-418D-AE19-62706E023703}">
                        <ahyp:hlinkClr val="tx"/>
                      </a:ext>
                    </a:extLst>
                  </a:hlinkClick>
                </a:rPr>
                <a:t>Jak překládat mikrolekce?</a:t>
              </a:r>
              <a:endParaRPr i="1" sz="1200">
                <a:solidFill>
                  <a:srgbClr val="205D1C"/>
                </a:solidFill>
                <a:latin typeface="Poppins"/>
                <a:ea typeface="Poppins"/>
                <a:cs typeface="Poppins"/>
                <a:sym typeface="Poppins"/>
              </a:endParaRPr>
            </a:p>
          </p:txBody>
        </p:sp>
        <p:pic>
          <p:nvPicPr>
            <p:cNvPr id="938" name="Google Shape;938;p30" title="Roxy's Baby Shower Invitation (1).png"/>
            <p:cNvPicPr preferRelativeResize="0"/>
            <p:nvPr/>
          </p:nvPicPr>
          <p:blipFill rotWithShape="1">
            <a:blip r:embed="rId4">
              <a:alphaModFix/>
            </a:blip>
            <a:srcRect b="34895" l="23934" r="27517" t="34617"/>
            <a:stretch/>
          </p:blipFill>
          <p:spPr>
            <a:xfrm flipH="1" rot="2696825">
              <a:off x="9332254" y="9677173"/>
              <a:ext cx="467585" cy="428221"/>
            </a:xfrm>
            <a:prstGeom prst="rect">
              <a:avLst/>
            </a:prstGeom>
            <a:noFill/>
            <a:ln>
              <a:noFill/>
            </a:ln>
          </p:spPr>
        </p:pic>
      </p:grpSp>
      <p:grpSp>
        <p:nvGrpSpPr>
          <p:cNvPr id="939" name="Google Shape;939;p30"/>
          <p:cNvGrpSpPr/>
          <p:nvPr/>
        </p:nvGrpSpPr>
        <p:grpSpPr>
          <a:xfrm>
            <a:off x="8169909" y="1236392"/>
            <a:ext cx="1948182" cy="682990"/>
            <a:chOff x="8169913" y="1236392"/>
            <a:chExt cx="1948182" cy="682990"/>
          </a:xfrm>
        </p:grpSpPr>
        <p:sp>
          <p:nvSpPr>
            <p:cNvPr id="940" name="Google Shape;940;p30">
              <a:hlinkClick/>
            </p:cNvPr>
            <p:cNvSpPr/>
            <p:nvPr/>
          </p:nvSpPr>
          <p:spPr>
            <a:xfrm>
              <a:off x="8169913" y="1340196"/>
              <a:ext cx="1903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941" name="Google Shape;941;p30" title="Roxy's Baby Shower Invitation (1).png"/>
            <p:cNvPicPr preferRelativeResize="0"/>
            <p:nvPr/>
          </p:nvPicPr>
          <p:blipFill rotWithShape="1">
            <a:blip r:embed="rId4">
              <a:alphaModFix/>
            </a:blip>
            <a:srcRect b="34895" l="23934" r="27517" t="34617"/>
            <a:stretch/>
          </p:blipFill>
          <p:spPr>
            <a:xfrm rot="-2696825">
              <a:off x="9597383" y="1363777"/>
              <a:ext cx="467585" cy="428221"/>
            </a:xfrm>
            <a:prstGeom prst="rect">
              <a:avLst/>
            </a:prstGeom>
            <a:noFill/>
            <a:ln>
              <a:noFill/>
            </a:ln>
          </p:spPr>
        </p:pic>
        <p:sp>
          <p:nvSpPr>
            <p:cNvPr id="942" name="Google Shape;942;p30">
              <a:hlinkClick/>
            </p:cNvPr>
            <p:cNvSpPr txBox="1"/>
            <p:nvPr/>
          </p:nvSpPr>
          <p:spPr>
            <a:xfrm>
              <a:off x="8224869" y="1378944"/>
              <a:ext cx="1363200" cy="531900"/>
            </a:xfrm>
            <a:prstGeom prst="rect">
              <a:avLst/>
            </a:prstGeom>
            <a:noFill/>
            <a:ln>
              <a:noFill/>
            </a:ln>
          </p:spPr>
          <p:txBody>
            <a:bodyPr anchorCtr="0" anchor="t" bIns="0" lIns="0" spcFirstLastPara="1" rIns="0" wrap="square" tIns="0">
              <a:spAutoFit/>
            </a:bodyPr>
            <a:lstStyle/>
            <a:p>
              <a:pPr indent="0" lvl="0" marL="0" rtl="0" algn="r">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5">
                    <a:extLst>
                      <a:ext uri="{A12FA001-AC4F-418D-AE19-62706E023703}">
                        <ahyp:hlinkClr val="tx"/>
                      </a:ext>
                    </a:extLst>
                  </a:hlinkClick>
                </a:rPr>
                <a:t>Stručný průvodce pro učitele</a:t>
              </a:r>
              <a:endParaRPr i="1" sz="1200">
                <a:solidFill>
                  <a:srgbClr val="205D1C"/>
                </a:solidFill>
                <a:latin typeface="Poppins"/>
                <a:ea typeface="Poppins"/>
                <a:cs typeface="Poppins"/>
                <a:sym typeface="Poppins"/>
              </a:endParaRPr>
            </a:p>
            <a:p>
              <a:pPr indent="0" lvl="0" marL="0" marR="0" rtl="0" algn="r">
                <a:lnSpc>
                  <a:spcPct val="96003"/>
                </a:lnSpc>
                <a:spcBef>
                  <a:spcPts val="0"/>
                </a:spcBef>
                <a:spcAft>
                  <a:spcPts val="0"/>
                </a:spcAft>
                <a:buNone/>
              </a:pPr>
              <a:r>
                <a:t/>
              </a:r>
              <a:endParaRPr i="1" sz="1200">
                <a:solidFill>
                  <a:srgbClr val="205D1C"/>
                </a:solidFill>
                <a:latin typeface="Poppins"/>
                <a:ea typeface="Poppins"/>
                <a:cs typeface="Poppins"/>
                <a:sym typeface="Poppins"/>
              </a:endParaRPr>
            </a:p>
          </p:txBody>
        </p:sp>
      </p:grpSp>
      <p:grpSp>
        <p:nvGrpSpPr>
          <p:cNvPr id="943" name="Google Shape;943;p30"/>
          <p:cNvGrpSpPr/>
          <p:nvPr/>
        </p:nvGrpSpPr>
        <p:grpSpPr>
          <a:xfrm>
            <a:off x="-171" y="-242023"/>
            <a:ext cx="18288352" cy="1386967"/>
            <a:chOff x="0" y="-123825"/>
            <a:chExt cx="4503300" cy="888000"/>
          </a:xfrm>
        </p:grpSpPr>
        <p:sp>
          <p:nvSpPr>
            <p:cNvPr id="944" name="Google Shape;944;p30"/>
            <p:cNvSpPr/>
            <p:nvPr/>
          </p:nvSpPr>
          <p:spPr>
            <a:xfrm>
              <a:off x="0" y="0"/>
              <a:ext cx="4503162" cy="764056"/>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0"/>
            <p:cNvSpPr txBox="1"/>
            <p:nvPr/>
          </p:nvSpPr>
          <p:spPr>
            <a:xfrm>
              <a:off x="0" y="-123825"/>
              <a:ext cx="4503300" cy="888000"/>
            </a:xfrm>
            <a:prstGeom prst="rect">
              <a:avLst/>
            </a:prstGeom>
            <a:noFill/>
            <a:ln>
              <a:noFill/>
            </a:ln>
          </p:spPr>
          <p:txBody>
            <a:bodyPr anchorCtr="0" anchor="ctr" bIns="50800" lIns="50800" spcFirstLastPara="1" rIns="50800" wrap="square" tIns="50800">
              <a:noAutofit/>
            </a:bodyPr>
            <a:lstStyle/>
            <a:p>
              <a:pPr indent="0" lvl="0" marL="0" marR="0" rtl="0" algn="ctr">
                <a:lnSpc>
                  <a:spcPct val="217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946" name="Google Shape;946;p30"/>
          <p:cNvPicPr preferRelativeResize="0"/>
          <p:nvPr/>
        </p:nvPicPr>
        <p:blipFill rotWithShape="1">
          <a:blip r:embed="rId6">
            <a:alphaModFix/>
          </a:blip>
          <a:srcRect b="52652" l="34747" r="51429" t="22197"/>
          <a:stretch/>
        </p:blipFill>
        <p:spPr>
          <a:xfrm>
            <a:off x="15970221" y="-253343"/>
            <a:ext cx="1501824" cy="1536951"/>
          </a:xfrm>
          <a:prstGeom prst="rect">
            <a:avLst/>
          </a:prstGeom>
          <a:noFill/>
          <a:ln>
            <a:noFill/>
          </a:ln>
        </p:spPr>
      </p:pic>
      <p:sp>
        <p:nvSpPr>
          <p:cNvPr id="947" name="Google Shape;947;p30">
            <a:hlinkClick action="ppaction://hlinksldjump" r:id="rId7"/>
          </p:cNvPr>
          <p:cNvSpPr/>
          <p:nvPr/>
        </p:nvSpPr>
        <p:spPr>
          <a:xfrm>
            <a:off x="830355" y="205925"/>
            <a:ext cx="1166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948" name="Google Shape;948;p30"/>
          <p:cNvSpPr txBox="1"/>
          <p:nvPr/>
        </p:nvSpPr>
        <p:spPr>
          <a:xfrm>
            <a:off x="970159" y="318131"/>
            <a:ext cx="10266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1"/>
                </a:solidFill>
                <a:latin typeface="Poppins"/>
                <a:ea typeface="Poppins"/>
                <a:cs typeface="Poppins"/>
                <a:sym typeface="Poppins"/>
              </a:rPr>
              <a:t>Domů</a:t>
            </a:r>
            <a:endParaRPr sz="2077">
              <a:solidFill>
                <a:schemeClr val="lt1"/>
              </a:solidFill>
              <a:latin typeface="Poppins"/>
              <a:ea typeface="Poppins"/>
              <a:cs typeface="Poppins"/>
              <a:sym typeface="Poppins"/>
            </a:endParaRPr>
          </a:p>
        </p:txBody>
      </p:sp>
      <p:sp>
        <p:nvSpPr>
          <p:cNvPr id="949" name="Google Shape;949;p30"/>
          <p:cNvSpPr txBox="1"/>
          <p:nvPr/>
        </p:nvSpPr>
        <p:spPr>
          <a:xfrm>
            <a:off x="2491042" y="318115"/>
            <a:ext cx="3708000" cy="6138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Clr>
                <a:schemeClr val="dk1"/>
              </a:buClr>
              <a:buFont typeface="Arial"/>
              <a:buNone/>
            </a:pPr>
            <a:r>
              <a:rPr lang="en-US" sz="2077">
                <a:solidFill>
                  <a:schemeClr val="lt1"/>
                </a:solidFill>
                <a:latin typeface="Poppins"/>
                <a:ea typeface="Poppins"/>
                <a:cs typeface="Poppins"/>
                <a:sym typeface="Poppins"/>
              </a:rPr>
              <a:t>Úvod k příručce</a:t>
            </a:r>
            <a:endParaRPr sz="2077">
              <a:solidFill>
                <a:schemeClr val="lt1"/>
              </a:solidFill>
              <a:latin typeface="Poppins"/>
              <a:ea typeface="Poppins"/>
              <a:cs typeface="Poppins"/>
              <a:sym typeface="Poppins"/>
            </a:endParaRPr>
          </a:p>
          <a:p>
            <a:pPr indent="0" lvl="0" marL="0" marR="0" rtl="0" algn="l">
              <a:lnSpc>
                <a:spcPct val="96003"/>
              </a:lnSpc>
              <a:spcBef>
                <a:spcPts val="0"/>
              </a:spcBef>
              <a:spcAft>
                <a:spcPts val="0"/>
              </a:spcAft>
              <a:buNone/>
            </a:pPr>
            <a:r>
              <a:t/>
            </a:r>
            <a:endParaRPr sz="2077">
              <a:solidFill>
                <a:srgbClr val="FFFFFF"/>
              </a:solidFill>
              <a:latin typeface="Poppins"/>
              <a:ea typeface="Poppins"/>
              <a:cs typeface="Poppins"/>
              <a:sym typeface="Poppins"/>
            </a:endParaRPr>
          </a:p>
        </p:txBody>
      </p:sp>
      <p:grpSp>
        <p:nvGrpSpPr>
          <p:cNvPr id="950" name="Google Shape;950;p30"/>
          <p:cNvGrpSpPr/>
          <p:nvPr/>
        </p:nvGrpSpPr>
        <p:grpSpPr>
          <a:xfrm>
            <a:off x="16155222" y="-126113"/>
            <a:ext cx="1166332" cy="1536949"/>
            <a:chOff x="0" y="-57150"/>
            <a:chExt cx="660400" cy="1133861"/>
          </a:xfrm>
        </p:grpSpPr>
        <p:sp>
          <p:nvSpPr>
            <p:cNvPr id="951" name="Google Shape;951;p30"/>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0"/>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53" name="Google Shape;953;p30"/>
          <p:cNvSpPr/>
          <p:nvPr/>
        </p:nvSpPr>
        <p:spPr>
          <a:xfrm>
            <a:off x="10377197" y="205925"/>
            <a:ext cx="5664000" cy="5313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954" name="Google Shape;954;p30"/>
          <p:cNvSpPr txBox="1"/>
          <p:nvPr/>
        </p:nvSpPr>
        <p:spPr>
          <a:xfrm>
            <a:off x="10527910" y="316982"/>
            <a:ext cx="5429100" cy="2955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00">
                <a:solidFill>
                  <a:schemeClr val="lt1"/>
                </a:solidFill>
                <a:latin typeface="Poppins ExtraBold"/>
                <a:ea typeface="Poppins ExtraBold"/>
                <a:cs typeface="Poppins ExtraBold"/>
                <a:sym typeface="Poppins ExtraBold"/>
              </a:rPr>
              <a:t>Šablony a nástroje pro kritické myšlení</a:t>
            </a:r>
            <a:endParaRPr sz="2000">
              <a:solidFill>
                <a:srgbClr val="FFFFFF"/>
              </a:solidFill>
              <a:latin typeface="Poppins ExtraBold"/>
              <a:ea typeface="Poppins ExtraBold"/>
              <a:cs typeface="Poppins ExtraBold"/>
              <a:sym typeface="Poppins ExtraBold"/>
            </a:endParaRPr>
          </a:p>
        </p:txBody>
      </p:sp>
      <p:sp>
        <p:nvSpPr>
          <p:cNvPr id="955" name="Google Shape;955;p30"/>
          <p:cNvSpPr/>
          <p:nvPr/>
        </p:nvSpPr>
        <p:spPr>
          <a:xfrm flipH="1">
            <a:off x="12705764" y="471035"/>
            <a:ext cx="1166332" cy="531244"/>
          </a:xfrm>
          <a:custGeom>
            <a:rect b="b" l="l" r="r" t="t"/>
            <a:pathLst>
              <a:path extrusionOk="0" h="531244" w="1166332">
                <a:moveTo>
                  <a:pt x="1166331" y="0"/>
                </a:moveTo>
                <a:lnTo>
                  <a:pt x="0" y="0"/>
                </a:lnTo>
                <a:lnTo>
                  <a:pt x="0" y="531244"/>
                </a:lnTo>
                <a:lnTo>
                  <a:pt x="1166331" y="531244"/>
                </a:lnTo>
                <a:lnTo>
                  <a:pt x="1166331" y="0"/>
                </a:lnTo>
                <a:close/>
              </a:path>
            </a:pathLst>
          </a:custGeom>
          <a:blipFill rotWithShape="1">
            <a:blip r:embed="rId8">
              <a:alphaModFix/>
            </a:blip>
            <a:stretch>
              <a:fillRect b="-20974" l="0" r="-264537" t="-679281"/>
            </a:stretch>
          </a:blipFill>
          <a:ln>
            <a:noFill/>
          </a:ln>
        </p:spPr>
      </p:sp>
      <p:sp>
        <p:nvSpPr>
          <p:cNvPr id="956" name="Google Shape;956;p30">
            <a:hlinkClick action="ppaction://hlinksldjump" r:id="rId9"/>
          </p:cNvPr>
          <p:cNvSpPr/>
          <p:nvPr/>
        </p:nvSpPr>
        <p:spPr>
          <a:xfrm>
            <a:off x="2525122" y="199075"/>
            <a:ext cx="35427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57" name="Google Shape;957;p30">
            <a:hlinkClick action="ppaction://hlinksldjump" r:id="rId10"/>
          </p:cNvPr>
          <p:cNvSpPr/>
          <p:nvPr/>
        </p:nvSpPr>
        <p:spPr>
          <a:xfrm>
            <a:off x="6467897" y="204775"/>
            <a:ext cx="34245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58" name="Google Shape;958;p30"/>
          <p:cNvSpPr txBox="1"/>
          <p:nvPr/>
        </p:nvSpPr>
        <p:spPr>
          <a:xfrm>
            <a:off x="6817302" y="300350"/>
            <a:ext cx="28104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1"/>
                </a:solidFill>
                <a:latin typeface="Poppins"/>
                <a:ea typeface="Poppins"/>
                <a:cs typeface="Poppins"/>
                <a:sym typeface="Poppins"/>
              </a:rPr>
              <a:t>Používání mikrolekcí</a:t>
            </a:r>
            <a:endParaRPr sz="2077">
              <a:solidFill>
                <a:schemeClr val="lt1"/>
              </a:solidFill>
              <a:latin typeface="Poppins"/>
              <a:ea typeface="Poppins"/>
              <a:cs typeface="Poppins"/>
              <a:sym typeface="Poppins"/>
            </a:endParaRPr>
          </a:p>
        </p:txBody>
      </p:sp>
      <p:pic>
        <p:nvPicPr>
          <p:cNvPr id="959" name="Google Shape;959;p30"/>
          <p:cNvPicPr preferRelativeResize="0"/>
          <p:nvPr/>
        </p:nvPicPr>
        <p:blipFill rotWithShape="1">
          <a:blip r:embed="rId6">
            <a:alphaModFix/>
          </a:blip>
          <a:srcRect b="52652" l="34747" r="51429" t="22197"/>
          <a:stretch/>
        </p:blipFill>
        <p:spPr>
          <a:xfrm>
            <a:off x="15967918" y="-278583"/>
            <a:ext cx="1501824" cy="1536951"/>
          </a:xfrm>
          <a:prstGeom prst="rect">
            <a:avLst/>
          </a:prstGeom>
          <a:noFill/>
          <a:ln>
            <a:noFill/>
          </a:ln>
        </p:spPr>
      </p:pic>
      <p:sp>
        <p:nvSpPr>
          <p:cNvPr id="960" name="Google Shape;960;p30"/>
          <p:cNvSpPr txBox="1"/>
          <p:nvPr/>
        </p:nvSpPr>
        <p:spPr>
          <a:xfrm>
            <a:off x="582925" y="2967550"/>
            <a:ext cx="16641600" cy="4617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800"/>
              </a:spcAft>
              <a:buClr>
                <a:schemeClr val="dk1"/>
              </a:buClr>
              <a:buSzPts val="1100"/>
              <a:buFont typeface="Arial"/>
              <a:buNone/>
            </a:pPr>
            <a:r>
              <a:rPr b="1" lang="en-US" sz="3000">
                <a:solidFill>
                  <a:srgbClr val="12501A"/>
                </a:solidFill>
                <a:latin typeface="Poppins"/>
                <a:ea typeface="Poppins"/>
                <a:cs typeface="Poppins"/>
                <a:sym typeface="Poppins"/>
              </a:rPr>
              <a:t>Odhal misinformaci</a:t>
            </a:r>
            <a:endParaRPr b="1" sz="3000">
              <a:solidFill>
                <a:srgbClr val="396D33"/>
              </a:solidFill>
              <a:latin typeface="Poppins"/>
              <a:ea typeface="Poppins"/>
              <a:cs typeface="Poppins"/>
              <a:sym typeface="Poppins"/>
            </a:endParaRPr>
          </a:p>
        </p:txBody>
      </p:sp>
      <p:sp>
        <p:nvSpPr>
          <p:cNvPr id="961" name="Google Shape;961;p30"/>
          <p:cNvSpPr txBox="1"/>
          <p:nvPr/>
        </p:nvSpPr>
        <p:spPr>
          <a:xfrm>
            <a:off x="582925" y="3558100"/>
            <a:ext cx="10585200" cy="4155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rPr lang="en-US" sz="2700">
                <a:solidFill>
                  <a:srgbClr val="529700"/>
                </a:solidFill>
                <a:latin typeface="Poppins Medium"/>
                <a:ea typeface="Poppins Medium"/>
                <a:cs typeface="Poppins Medium"/>
                <a:sym typeface="Poppins Medium"/>
              </a:rPr>
              <a:t>Hlavní téma 9 : Věda v pozadí klimatických předpovědí</a:t>
            </a:r>
            <a:endParaRPr sz="2700">
              <a:solidFill>
                <a:srgbClr val="529700"/>
              </a:solidFill>
              <a:latin typeface="Poppins Medium"/>
              <a:ea typeface="Poppins Medium"/>
              <a:cs typeface="Poppins Medium"/>
              <a:sym typeface="Poppins Medium"/>
            </a:endParaRPr>
          </a:p>
        </p:txBody>
      </p:sp>
      <p:sp>
        <p:nvSpPr>
          <p:cNvPr id="962" name="Google Shape;962;p30"/>
          <p:cNvSpPr txBox="1"/>
          <p:nvPr/>
        </p:nvSpPr>
        <p:spPr>
          <a:xfrm>
            <a:off x="582925" y="7613096"/>
            <a:ext cx="13833000" cy="1354500"/>
          </a:xfrm>
          <a:prstGeom prst="rect">
            <a:avLst/>
          </a:prstGeom>
          <a:noFill/>
          <a:ln>
            <a:noFill/>
          </a:ln>
        </p:spPr>
        <p:txBody>
          <a:bodyPr anchorCtr="0" anchor="t" bIns="0" lIns="0" spcFirstLastPara="1" rIns="0" wrap="square" tIns="0">
            <a:spAutoFit/>
          </a:bodyPr>
          <a:lstStyle/>
          <a:p>
            <a:pPr indent="0" lvl="0" marL="0" rtl="0" algn="l">
              <a:lnSpc>
                <a:spcPct val="170000"/>
              </a:lnSpc>
              <a:spcBef>
                <a:spcPts val="0"/>
              </a:spcBef>
              <a:spcAft>
                <a:spcPts val="0"/>
              </a:spcAft>
              <a:buSzPts val="1100"/>
              <a:buNone/>
            </a:pPr>
            <a:r>
              <a:rPr lang="en-US" sz="2000">
                <a:solidFill>
                  <a:srgbClr val="529700"/>
                </a:solidFill>
                <a:latin typeface="Poppins"/>
                <a:ea typeface="Poppins"/>
                <a:cs typeface="Poppins"/>
                <a:sym typeface="Poppins"/>
              </a:rPr>
              <a:t>Žáci zkoumají vybraná témata o biodiverzitě a změně klimatu a připraví krátké prezentace. Každá skupina musí zahrnout jednu misinformaci, vysvětlit ji a poté ji pomocí důkazů vyvrátit. Sdílením svých zjištění si žáci procvičují kritické myšlení, komunikaci a práci s misinformacemi.</a:t>
            </a:r>
            <a:endParaRPr sz="2000">
              <a:solidFill>
                <a:srgbClr val="529800"/>
              </a:solidFill>
              <a:latin typeface="Poppins"/>
              <a:ea typeface="Poppins"/>
              <a:cs typeface="Poppins"/>
              <a:sym typeface="Poppins"/>
            </a:endParaRPr>
          </a:p>
        </p:txBody>
      </p:sp>
      <p:pic>
        <p:nvPicPr>
          <p:cNvPr id="963" name="Google Shape;963;p30" title="ACCESS 2 Misconception.png"/>
          <p:cNvPicPr preferRelativeResize="0"/>
          <p:nvPr/>
        </p:nvPicPr>
        <p:blipFill rotWithShape="1">
          <a:blip r:embed="rId11">
            <a:alphaModFix/>
          </a:blip>
          <a:srcRect b="0" l="5557" r="5521" t="11047"/>
          <a:stretch/>
        </p:blipFill>
        <p:spPr>
          <a:xfrm>
            <a:off x="14891650" y="3527860"/>
            <a:ext cx="2721576" cy="2722726"/>
          </a:xfrm>
          <a:prstGeom prst="rect">
            <a:avLst/>
          </a:prstGeom>
          <a:noFill/>
          <a:ln>
            <a:noFill/>
          </a:ln>
        </p:spPr>
      </p:pic>
      <p:pic>
        <p:nvPicPr>
          <p:cNvPr id="964" name="Google Shape;964;p30" title="ACCESS 2 Presentation.png"/>
          <p:cNvPicPr preferRelativeResize="0"/>
          <p:nvPr/>
        </p:nvPicPr>
        <p:blipFill>
          <a:blip r:embed="rId12">
            <a:alphaModFix/>
          </a:blip>
          <a:stretch>
            <a:fillRect/>
          </a:stretch>
        </p:blipFill>
        <p:spPr>
          <a:xfrm>
            <a:off x="14891650" y="6828225"/>
            <a:ext cx="2721576" cy="2721576"/>
          </a:xfrm>
          <a:prstGeom prst="rect">
            <a:avLst/>
          </a:prstGeom>
          <a:noFill/>
          <a:ln>
            <a:noFill/>
          </a:ln>
        </p:spPr>
      </p:pic>
      <p:grpSp>
        <p:nvGrpSpPr>
          <p:cNvPr id="965" name="Google Shape;965;p30"/>
          <p:cNvGrpSpPr/>
          <p:nvPr/>
        </p:nvGrpSpPr>
        <p:grpSpPr>
          <a:xfrm>
            <a:off x="4209313" y="9064112"/>
            <a:ext cx="11712827" cy="494200"/>
            <a:chOff x="5578048" y="5586125"/>
            <a:chExt cx="11712827" cy="494200"/>
          </a:xfrm>
        </p:grpSpPr>
        <p:sp>
          <p:nvSpPr>
            <p:cNvPr id="966" name="Google Shape;966;p30"/>
            <p:cNvSpPr txBox="1"/>
            <p:nvPr/>
          </p:nvSpPr>
          <p:spPr>
            <a:xfrm>
              <a:off x="6705675" y="5586125"/>
              <a:ext cx="10585200" cy="2154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t/>
              </a:r>
              <a:endParaRPr b="1">
                <a:latin typeface="Poppins"/>
                <a:ea typeface="Poppins"/>
                <a:cs typeface="Poppins"/>
                <a:sym typeface="Poppins"/>
              </a:endParaRPr>
            </a:p>
          </p:txBody>
        </p:sp>
        <p:sp>
          <p:nvSpPr>
            <p:cNvPr id="967" name="Google Shape;967;p30"/>
            <p:cNvSpPr txBox="1"/>
            <p:nvPr/>
          </p:nvSpPr>
          <p:spPr>
            <a:xfrm>
              <a:off x="6238310" y="5621913"/>
              <a:ext cx="8266500" cy="4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u="sng">
                  <a:solidFill>
                    <a:srgbClr val="205D1C"/>
                  </a:solidFill>
                  <a:latin typeface="Poppins"/>
                  <a:ea typeface="Poppins"/>
                  <a:cs typeface="Poppins"/>
                  <a:sym typeface="Poppins"/>
                  <a:hlinkClick r:id="rId13">
                    <a:extLst>
                      <a:ext uri="{A12FA001-AC4F-418D-AE19-62706E023703}">
                        <ahyp:hlinkClr val="tx"/>
                      </a:ext>
                    </a:extLst>
                  </a:hlinkClick>
                </a:rPr>
                <a:t>Plné znění: Příprava prezentace (klikněte pro více informací) </a:t>
              </a:r>
              <a:endParaRPr b="1" sz="2000">
                <a:solidFill>
                  <a:srgbClr val="205D1C"/>
                </a:solidFill>
                <a:latin typeface="Poppins"/>
                <a:ea typeface="Poppins"/>
                <a:cs typeface="Poppins"/>
                <a:sym typeface="Poppins"/>
              </a:endParaRPr>
            </a:p>
          </p:txBody>
        </p:sp>
        <p:pic>
          <p:nvPicPr>
            <p:cNvPr id="968" name="Google Shape;968;p30" title="Screenshot 2025-10-06 at 22.17.38.png"/>
            <p:cNvPicPr preferRelativeResize="0"/>
            <p:nvPr/>
          </p:nvPicPr>
          <p:blipFill>
            <a:blip r:embed="rId14">
              <a:alphaModFix/>
            </a:blip>
            <a:stretch>
              <a:fillRect/>
            </a:stretch>
          </p:blipFill>
          <p:spPr>
            <a:xfrm>
              <a:off x="5578048" y="5618625"/>
              <a:ext cx="660271" cy="461700"/>
            </a:xfrm>
            <a:prstGeom prst="rect">
              <a:avLst/>
            </a:prstGeom>
            <a:noFill/>
            <a:ln>
              <a:noFill/>
            </a:ln>
          </p:spPr>
        </p:pic>
      </p:grpSp>
      <p:grpSp>
        <p:nvGrpSpPr>
          <p:cNvPr id="969" name="Google Shape;969;p30"/>
          <p:cNvGrpSpPr/>
          <p:nvPr/>
        </p:nvGrpSpPr>
        <p:grpSpPr>
          <a:xfrm>
            <a:off x="4192304" y="5666941"/>
            <a:ext cx="11712827" cy="494200"/>
            <a:chOff x="5578048" y="5586125"/>
            <a:chExt cx="11712827" cy="494200"/>
          </a:xfrm>
        </p:grpSpPr>
        <p:sp>
          <p:nvSpPr>
            <p:cNvPr id="970" name="Google Shape;970;p30"/>
            <p:cNvSpPr txBox="1"/>
            <p:nvPr/>
          </p:nvSpPr>
          <p:spPr>
            <a:xfrm>
              <a:off x="6705675" y="5586125"/>
              <a:ext cx="10585200" cy="2154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t/>
              </a:r>
              <a:endParaRPr b="1">
                <a:latin typeface="Poppins"/>
                <a:ea typeface="Poppins"/>
                <a:cs typeface="Poppins"/>
                <a:sym typeface="Poppins"/>
              </a:endParaRPr>
            </a:p>
          </p:txBody>
        </p:sp>
        <p:sp>
          <p:nvSpPr>
            <p:cNvPr id="971" name="Google Shape;971;p30"/>
            <p:cNvSpPr txBox="1"/>
            <p:nvPr/>
          </p:nvSpPr>
          <p:spPr>
            <a:xfrm>
              <a:off x="6238320" y="5621934"/>
              <a:ext cx="8238300" cy="4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u="sng">
                  <a:solidFill>
                    <a:srgbClr val="205D1C"/>
                  </a:solidFill>
                  <a:latin typeface="Poppins"/>
                  <a:ea typeface="Poppins"/>
                  <a:cs typeface="Poppins"/>
                  <a:sym typeface="Poppins"/>
                  <a:hlinkClick r:id="rId15">
                    <a:extLst>
                      <a:ext uri="{A12FA001-AC4F-418D-AE19-62706E023703}">
                        <ahyp:hlinkClr val="tx"/>
                      </a:ext>
                    </a:extLst>
                  </a:hlinkClick>
                </a:rPr>
                <a:t>Plné znění: Odhal misinformaci (klikněte pro více informací) </a:t>
              </a:r>
              <a:endParaRPr b="1" sz="2000">
                <a:solidFill>
                  <a:srgbClr val="205D1C"/>
                </a:solidFill>
                <a:latin typeface="Poppins"/>
                <a:ea typeface="Poppins"/>
                <a:cs typeface="Poppins"/>
                <a:sym typeface="Poppins"/>
              </a:endParaRPr>
            </a:p>
          </p:txBody>
        </p:sp>
        <p:pic>
          <p:nvPicPr>
            <p:cNvPr id="972" name="Google Shape;972;p30" title="Screenshot 2025-10-06 at 22.17.38.png"/>
            <p:cNvPicPr preferRelativeResize="0"/>
            <p:nvPr/>
          </p:nvPicPr>
          <p:blipFill>
            <a:blip r:embed="rId14">
              <a:alphaModFix/>
            </a:blip>
            <a:stretch>
              <a:fillRect/>
            </a:stretch>
          </p:blipFill>
          <p:spPr>
            <a:xfrm>
              <a:off x="5578048" y="5618625"/>
              <a:ext cx="660271" cy="461700"/>
            </a:xfrm>
            <a:prstGeom prst="rect">
              <a:avLst/>
            </a:prstGeom>
            <a:noFill/>
            <a:ln>
              <a:noFill/>
            </a:ln>
          </p:spPr>
        </p:pic>
      </p:grpSp>
      <p:sp>
        <p:nvSpPr>
          <p:cNvPr id="973" name="Google Shape;973;p30">
            <a:hlinkClick action="ppaction://hlinksldjump" r:id="rId16"/>
          </p:cNvPr>
          <p:cNvSpPr/>
          <p:nvPr/>
        </p:nvSpPr>
        <p:spPr>
          <a:xfrm>
            <a:off x="10335107" y="1340200"/>
            <a:ext cx="29595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974" name="Google Shape;974;p30" title="Roxy's Baby Shower Invitation (1).png"/>
          <p:cNvPicPr preferRelativeResize="0"/>
          <p:nvPr/>
        </p:nvPicPr>
        <p:blipFill rotWithShape="1">
          <a:blip r:embed="rId4">
            <a:alphaModFix/>
          </a:blip>
          <a:srcRect b="34895" l="23934" r="27517" t="34617"/>
          <a:stretch/>
        </p:blipFill>
        <p:spPr>
          <a:xfrm rot="-2696825">
            <a:off x="12684008" y="1353639"/>
            <a:ext cx="467585" cy="428221"/>
          </a:xfrm>
          <a:prstGeom prst="rect">
            <a:avLst/>
          </a:prstGeom>
          <a:noFill/>
          <a:ln>
            <a:noFill/>
          </a:ln>
        </p:spPr>
      </p:pic>
      <p:sp>
        <p:nvSpPr>
          <p:cNvPr id="975" name="Google Shape;975;p30">
            <a:hlinkClick action="ppaction://hlinksldjump" r:id="rId17"/>
          </p:cNvPr>
          <p:cNvSpPr txBox="1"/>
          <p:nvPr/>
        </p:nvSpPr>
        <p:spPr>
          <a:xfrm>
            <a:off x="10428100" y="1310825"/>
            <a:ext cx="2773500" cy="702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100"/>
              <a:buNone/>
            </a:pPr>
            <a:r>
              <a:rPr i="1" lang="en-US" sz="1500">
                <a:solidFill>
                  <a:srgbClr val="205D1C"/>
                </a:solidFill>
                <a:uFill>
                  <a:noFill/>
                </a:uFill>
                <a:latin typeface="Calibri"/>
                <a:ea typeface="Calibri"/>
                <a:cs typeface="Calibri"/>
                <a:sym typeface="Calibri"/>
                <a:hlinkClick action="ppaction://hlinksldjump" r:id="rId18">
                  <a:extLst>
                    <a:ext uri="{A12FA001-AC4F-418D-AE19-62706E023703}">
                      <ahyp:hlinkClr val="tx"/>
                    </a:ext>
                  </a:extLst>
                </a:hlinkClick>
              </a:rPr>
              <a:t>J</a:t>
            </a:r>
            <a:r>
              <a:rPr i="1" lang="en-US" sz="1200">
                <a:solidFill>
                  <a:srgbClr val="205D1C"/>
                </a:solidFill>
                <a:uFill>
                  <a:noFill/>
                </a:uFill>
                <a:latin typeface="Poppins"/>
                <a:ea typeface="Poppins"/>
                <a:cs typeface="Poppins"/>
                <a:sym typeface="Poppins"/>
                <a:hlinkClick action="ppaction://hlinksldjump" r:id="rId19">
                  <a:extLst>
                    <a:ext uri="{A12FA001-AC4F-418D-AE19-62706E023703}">
                      <ahyp:hlinkClr val="tx"/>
                    </a:ext>
                  </a:extLst>
                </a:hlinkClick>
              </a:rPr>
              <a:t>ak pomoci žákům vyhodnocovat protichůdné zdroje?</a:t>
            </a:r>
            <a:endParaRPr i="1" sz="200">
              <a:solidFill>
                <a:srgbClr val="205D1C"/>
              </a:solidFill>
              <a:latin typeface="Poppins"/>
              <a:ea typeface="Poppins"/>
              <a:cs typeface="Poppins"/>
              <a:sym typeface="Poppins"/>
            </a:endParaRPr>
          </a:p>
          <a:p>
            <a:pPr indent="0" lvl="0" marL="0" marR="0" rtl="0" algn="r">
              <a:lnSpc>
                <a:spcPct val="100000"/>
              </a:lnSpc>
              <a:spcBef>
                <a:spcPts val="800"/>
              </a:spcBef>
              <a:spcAft>
                <a:spcPts val="0"/>
              </a:spcAft>
              <a:buNone/>
            </a:pPr>
            <a:r>
              <a:t/>
            </a:r>
            <a:endParaRPr i="1" sz="1200">
              <a:solidFill>
                <a:srgbClr val="205D1C"/>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pic>
        <p:nvPicPr>
          <p:cNvPr id="980" name="Google Shape;980;p31" title="ACCESS 2 translation 1.png"/>
          <p:cNvPicPr preferRelativeResize="0"/>
          <p:nvPr/>
        </p:nvPicPr>
        <p:blipFill rotWithShape="1">
          <a:blip r:embed="rId3">
            <a:alphaModFix/>
          </a:blip>
          <a:srcRect b="0" l="6526" r="3939" t="4879"/>
          <a:stretch/>
        </p:blipFill>
        <p:spPr>
          <a:xfrm>
            <a:off x="14812288" y="3538549"/>
            <a:ext cx="3062013" cy="3252976"/>
          </a:xfrm>
          <a:prstGeom prst="rect">
            <a:avLst/>
          </a:prstGeom>
          <a:noFill/>
          <a:ln>
            <a:noFill/>
          </a:ln>
        </p:spPr>
      </p:pic>
      <p:sp>
        <p:nvSpPr>
          <p:cNvPr id="981" name="Google Shape;981;p31"/>
          <p:cNvSpPr/>
          <p:nvPr/>
        </p:nvSpPr>
        <p:spPr>
          <a:xfrm>
            <a:off x="0" y="1893101"/>
            <a:ext cx="18288000" cy="945600"/>
          </a:xfrm>
          <a:prstGeom prst="rect">
            <a:avLst/>
          </a:prstGeom>
          <a:solidFill>
            <a:srgbClr val="D2E7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82" name="Google Shape;982;p31"/>
          <p:cNvSpPr txBox="1"/>
          <p:nvPr/>
        </p:nvSpPr>
        <p:spPr>
          <a:xfrm>
            <a:off x="156073" y="1990542"/>
            <a:ext cx="18140700" cy="7503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5077">
                <a:solidFill>
                  <a:srgbClr val="396D32"/>
                </a:solidFill>
                <a:latin typeface="Poppins ExtraBold"/>
                <a:ea typeface="Poppins ExtraBold"/>
                <a:cs typeface="Poppins ExtraBold"/>
                <a:sym typeface="Poppins ExtraBold"/>
              </a:rPr>
              <a:t>Jak přeložit mikrolekci?</a:t>
            </a:r>
            <a:endParaRPr i="1" sz="5077">
              <a:solidFill>
                <a:srgbClr val="396D32"/>
              </a:solidFill>
              <a:latin typeface="Poppins ExtraBold"/>
              <a:ea typeface="Poppins ExtraBold"/>
              <a:cs typeface="Poppins ExtraBold"/>
              <a:sym typeface="Poppins ExtraBold"/>
            </a:endParaRPr>
          </a:p>
        </p:txBody>
      </p:sp>
      <p:sp>
        <p:nvSpPr>
          <p:cNvPr id="983" name="Google Shape;983;p31"/>
          <p:cNvSpPr txBox="1"/>
          <p:nvPr/>
        </p:nvSpPr>
        <p:spPr>
          <a:xfrm>
            <a:off x="582925" y="6582120"/>
            <a:ext cx="13125000" cy="3540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rPr lang="en-US" sz="2300">
                <a:solidFill>
                  <a:srgbClr val="529801"/>
                </a:solidFill>
                <a:latin typeface="Poppins SemiBold"/>
                <a:ea typeface="Poppins SemiBold"/>
                <a:cs typeface="Poppins SemiBold"/>
                <a:sym typeface="Poppins SemiBold"/>
              </a:rPr>
              <a:t>Digitální překladače</a:t>
            </a:r>
            <a:endParaRPr>
              <a:solidFill>
                <a:srgbClr val="529801"/>
              </a:solidFill>
              <a:latin typeface="Poppins SemiBold"/>
              <a:ea typeface="Poppins SemiBold"/>
              <a:cs typeface="Poppins SemiBold"/>
              <a:sym typeface="Poppins SemiBold"/>
            </a:endParaRPr>
          </a:p>
        </p:txBody>
      </p:sp>
      <p:sp>
        <p:nvSpPr>
          <p:cNvPr id="984" name="Google Shape;984;p31"/>
          <p:cNvSpPr txBox="1"/>
          <p:nvPr/>
        </p:nvSpPr>
        <p:spPr>
          <a:xfrm>
            <a:off x="582925" y="4351675"/>
            <a:ext cx="13742700" cy="1878000"/>
          </a:xfrm>
          <a:prstGeom prst="rect">
            <a:avLst/>
          </a:prstGeom>
          <a:noFill/>
          <a:ln>
            <a:noFill/>
          </a:ln>
        </p:spPr>
        <p:txBody>
          <a:bodyPr anchorCtr="0" anchor="t" bIns="0" lIns="0" spcFirstLastPara="1" rIns="0" wrap="square" tIns="0">
            <a:spAutoFit/>
          </a:bodyPr>
          <a:lstStyle/>
          <a:p>
            <a:pPr indent="0" lvl="0" marL="0" rtl="0" algn="just">
              <a:lnSpc>
                <a:spcPct val="170000"/>
              </a:lnSpc>
              <a:spcBef>
                <a:spcPts val="0"/>
              </a:spcBef>
              <a:spcAft>
                <a:spcPts val="0"/>
              </a:spcAft>
              <a:buClr>
                <a:schemeClr val="dk1"/>
              </a:buClr>
              <a:buSzPts val="1100"/>
              <a:buFont typeface="Arial"/>
              <a:buNone/>
            </a:pPr>
            <a:r>
              <a:rPr lang="en-US" sz="2000">
                <a:solidFill>
                  <a:srgbClr val="529700"/>
                </a:solidFill>
                <a:latin typeface="Poppins"/>
                <a:ea typeface="Poppins"/>
                <a:cs typeface="Poppins"/>
                <a:sym typeface="Poppins"/>
              </a:rPr>
              <a:t>Naše mikrolekce jsou dostupné v angličtině, italštině, španělštině, polštině, němčině a češtině. I když nejsou k dispozici ve všech jazycích, zajistili jsme, aby bylo možné je přeložit do jazyka, ve kterém vyučujete. Aby je učitelé mohli dobře používat ve třídě, je potřeba překlad udělat kvalitně a promyšleně. Cílem není jen převést slova, ale zachovat obsah věcně správný, věkově přiměřený, srozumitelný a didakticky účinný.</a:t>
            </a:r>
            <a:endParaRPr sz="1800">
              <a:solidFill>
                <a:srgbClr val="529800"/>
              </a:solidFill>
              <a:latin typeface="Poppins"/>
              <a:ea typeface="Poppins"/>
              <a:cs typeface="Poppins"/>
              <a:sym typeface="Poppins"/>
            </a:endParaRPr>
          </a:p>
        </p:txBody>
      </p:sp>
      <p:grpSp>
        <p:nvGrpSpPr>
          <p:cNvPr id="985" name="Google Shape;985;p31"/>
          <p:cNvGrpSpPr/>
          <p:nvPr/>
        </p:nvGrpSpPr>
        <p:grpSpPr>
          <a:xfrm>
            <a:off x="8169909" y="1236392"/>
            <a:ext cx="1948182" cy="851752"/>
            <a:chOff x="8169913" y="1236392"/>
            <a:chExt cx="1948182" cy="851752"/>
          </a:xfrm>
        </p:grpSpPr>
        <p:sp>
          <p:nvSpPr>
            <p:cNvPr id="986" name="Google Shape;986;p31">
              <a:hlinkClick/>
            </p:cNvPr>
            <p:cNvSpPr/>
            <p:nvPr/>
          </p:nvSpPr>
          <p:spPr>
            <a:xfrm>
              <a:off x="8169913" y="1340196"/>
              <a:ext cx="1903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987" name="Google Shape;987;p31" title="Roxy's Baby Shower Invitation (1).png"/>
            <p:cNvPicPr preferRelativeResize="0"/>
            <p:nvPr/>
          </p:nvPicPr>
          <p:blipFill rotWithShape="1">
            <a:blip r:embed="rId4">
              <a:alphaModFix/>
            </a:blip>
            <a:srcRect b="34895" l="23934" r="27517" t="34617"/>
            <a:stretch/>
          </p:blipFill>
          <p:spPr>
            <a:xfrm rot="-2696825">
              <a:off x="9597383" y="1363777"/>
              <a:ext cx="467585" cy="428221"/>
            </a:xfrm>
            <a:prstGeom prst="rect">
              <a:avLst/>
            </a:prstGeom>
            <a:noFill/>
            <a:ln>
              <a:noFill/>
            </a:ln>
          </p:spPr>
        </p:pic>
        <p:sp>
          <p:nvSpPr>
            <p:cNvPr id="988" name="Google Shape;988;p31">
              <a:hlinkClick/>
            </p:cNvPr>
            <p:cNvSpPr txBox="1"/>
            <p:nvPr/>
          </p:nvSpPr>
          <p:spPr>
            <a:xfrm>
              <a:off x="8224869" y="1378944"/>
              <a:ext cx="1363200" cy="709200"/>
            </a:xfrm>
            <a:prstGeom prst="rect">
              <a:avLst/>
            </a:prstGeom>
            <a:noFill/>
            <a:ln>
              <a:noFill/>
            </a:ln>
          </p:spPr>
          <p:txBody>
            <a:bodyPr anchorCtr="0" anchor="t" bIns="0" lIns="0" spcFirstLastPara="1" rIns="0" wrap="square" tIns="0">
              <a:spAutoFit/>
            </a:bodyPr>
            <a:lstStyle/>
            <a:p>
              <a:pPr indent="0" lvl="0" marL="0" rtl="0" algn="r">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5">
                    <a:extLst>
                      <a:ext uri="{A12FA001-AC4F-418D-AE19-62706E023703}">
                        <ahyp:hlinkClr val="tx"/>
                      </a:ext>
                    </a:extLst>
                  </a:hlinkClick>
                </a:rPr>
                <a:t>Stručný průvodce pro učitele</a:t>
              </a:r>
              <a:endParaRPr i="1" sz="1200">
                <a:solidFill>
                  <a:srgbClr val="205D1C"/>
                </a:solidFill>
                <a:latin typeface="Poppins"/>
                <a:ea typeface="Poppins"/>
                <a:cs typeface="Poppins"/>
                <a:sym typeface="Poppins"/>
              </a:endParaRPr>
            </a:p>
            <a:p>
              <a:pPr indent="0" lvl="0" marL="0" marR="0" rtl="0" algn="r">
                <a:lnSpc>
                  <a:spcPct val="96003"/>
                </a:lnSpc>
                <a:spcBef>
                  <a:spcPts val="0"/>
                </a:spcBef>
                <a:spcAft>
                  <a:spcPts val="0"/>
                </a:spcAft>
                <a:buNone/>
              </a:pPr>
              <a:r>
                <a:t/>
              </a:r>
              <a:endParaRPr i="1" sz="1200">
                <a:solidFill>
                  <a:srgbClr val="205D1C"/>
                </a:solidFill>
                <a:latin typeface="Poppins"/>
                <a:ea typeface="Poppins"/>
                <a:cs typeface="Poppins"/>
                <a:sym typeface="Poppins"/>
              </a:endParaRPr>
            </a:p>
            <a:p>
              <a:pPr indent="0" lvl="0" marL="0" marR="0" rtl="0" algn="r">
                <a:lnSpc>
                  <a:spcPct val="96003"/>
                </a:lnSpc>
                <a:spcBef>
                  <a:spcPts val="0"/>
                </a:spcBef>
                <a:spcAft>
                  <a:spcPts val="0"/>
                </a:spcAft>
                <a:buNone/>
              </a:pPr>
              <a:r>
                <a:t/>
              </a:r>
              <a:endParaRPr i="1" sz="1200">
                <a:solidFill>
                  <a:srgbClr val="205D1C"/>
                </a:solidFill>
                <a:latin typeface="Poppins"/>
                <a:ea typeface="Poppins"/>
                <a:cs typeface="Poppins"/>
                <a:sym typeface="Poppins"/>
              </a:endParaRPr>
            </a:p>
          </p:txBody>
        </p:sp>
      </p:grpSp>
      <p:grpSp>
        <p:nvGrpSpPr>
          <p:cNvPr id="989" name="Google Shape;989;p31"/>
          <p:cNvGrpSpPr/>
          <p:nvPr/>
        </p:nvGrpSpPr>
        <p:grpSpPr>
          <a:xfrm>
            <a:off x="-246" y="-250648"/>
            <a:ext cx="18288352" cy="1386967"/>
            <a:chOff x="0" y="-123825"/>
            <a:chExt cx="4503300" cy="888000"/>
          </a:xfrm>
        </p:grpSpPr>
        <p:sp>
          <p:nvSpPr>
            <p:cNvPr id="990" name="Google Shape;990;p31"/>
            <p:cNvSpPr/>
            <p:nvPr/>
          </p:nvSpPr>
          <p:spPr>
            <a:xfrm>
              <a:off x="0" y="0"/>
              <a:ext cx="4503162" cy="764056"/>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1"/>
            <p:cNvSpPr txBox="1"/>
            <p:nvPr/>
          </p:nvSpPr>
          <p:spPr>
            <a:xfrm>
              <a:off x="0" y="-123825"/>
              <a:ext cx="4503300" cy="888000"/>
            </a:xfrm>
            <a:prstGeom prst="rect">
              <a:avLst/>
            </a:prstGeom>
            <a:noFill/>
            <a:ln>
              <a:noFill/>
            </a:ln>
          </p:spPr>
          <p:txBody>
            <a:bodyPr anchorCtr="0" anchor="ctr" bIns="50800" lIns="50800" spcFirstLastPara="1" rIns="50800" wrap="square" tIns="50800">
              <a:noAutofit/>
            </a:bodyPr>
            <a:lstStyle/>
            <a:p>
              <a:pPr indent="0" lvl="0" marL="0" marR="0" rtl="0" algn="ctr">
                <a:lnSpc>
                  <a:spcPct val="217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992" name="Google Shape;992;p31"/>
          <p:cNvPicPr preferRelativeResize="0"/>
          <p:nvPr/>
        </p:nvPicPr>
        <p:blipFill rotWithShape="1">
          <a:blip r:embed="rId6">
            <a:alphaModFix/>
          </a:blip>
          <a:srcRect b="52652" l="34747" r="51429" t="22197"/>
          <a:stretch/>
        </p:blipFill>
        <p:spPr>
          <a:xfrm>
            <a:off x="15970221" y="-253343"/>
            <a:ext cx="1501824" cy="1536951"/>
          </a:xfrm>
          <a:prstGeom prst="rect">
            <a:avLst/>
          </a:prstGeom>
          <a:noFill/>
          <a:ln>
            <a:noFill/>
          </a:ln>
        </p:spPr>
      </p:pic>
      <p:sp>
        <p:nvSpPr>
          <p:cNvPr id="993" name="Google Shape;993;p31">
            <a:hlinkClick action="ppaction://hlinksldjump" r:id="rId7"/>
          </p:cNvPr>
          <p:cNvSpPr/>
          <p:nvPr/>
        </p:nvSpPr>
        <p:spPr>
          <a:xfrm>
            <a:off x="809555" y="204775"/>
            <a:ext cx="1166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994" name="Google Shape;994;p31"/>
          <p:cNvSpPr txBox="1"/>
          <p:nvPr/>
        </p:nvSpPr>
        <p:spPr>
          <a:xfrm>
            <a:off x="949359" y="316981"/>
            <a:ext cx="10266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1"/>
                </a:solidFill>
                <a:latin typeface="Poppins"/>
                <a:ea typeface="Poppins"/>
                <a:cs typeface="Poppins"/>
                <a:sym typeface="Poppins"/>
              </a:rPr>
              <a:t>Domů</a:t>
            </a:r>
            <a:endParaRPr sz="2077">
              <a:solidFill>
                <a:schemeClr val="lt1"/>
              </a:solidFill>
              <a:latin typeface="Poppins"/>
              <a:ea typeface="Poppins"/>
              <a:cs typeface="Poppins"/>
              <a:sym typeface="Poppins"/>
            </a:endParaRPr>
          </a:p>
        </p:txBody>
      </p:sp>
      <p:sp>
        <p:nvSpPr>
          <p:cNvPr id="995" name="Google Shape;995;p31"/>
          <p:cNvSpPr txBox="1"/>
          <p:nvPr/>
        </p:nvSpPr>
        <p:spPr>
          <a:xfrm>
            <a:off x="2491042" y="318115"/>
            <a:ext cx="3708000" cy="3069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None/>
            </a:pPr>
            <a:r>
              <a:rPr lang="en-US" sz="2077">
                <a:solidFill>
                  <a:schemeClr val="lt1"/>
                </a:solidFill>
                <a:latin typeface="Poppins"/>
                <a:ea typeface="Poppins"/>
                <a:cs typeface="Poppins"/>
                <a:sym typeface="Poppins"/>
              </a:rPr>
              <a:t>Úvod k příručce</a:t>
            </a:r>
            <a:endParaRPr sz="2077">
              <a:solidFill>
                <a:srgbClr val="FFFFFF"/>
              </a:solidFill>
              <a:latin typeface="Poppins"/>
              <a:ea typeface="Poppins"/>
              <a:cs typeface="Poppins"/>
              <a:sym typeface="Poppins"/>
            </a:endParaRPr>
          </a:p>
        </p:txBody>
      </p:sp>
      <p:grpSp>
        <p:nvGrpSpPr>
          <p:cNvPr id="996" name="Google Shape;996;p31"/>
          <p:cNvGrpSpPr/>
          <p:nvPr/>
        </p:nvGrpSpPr>
        <p:grpSpPr>
          <a:xfrm>
            <a:off x="16155222" y="-126113"/>
            <a:ext cx="1166332" cy="1536949"/>
            <a:chOff x="0" y="-57150"/>
            <a:chExt cx="660400" cy="1133861"/>
          </a:xfrm>
        </p:grpSpPr>
        <p:sp>
          <p:nvSpPr>
            <p:cNvPr id="997" name="Google Shape;997;p31"/>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1"/>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9" name="Google Shape;999;p31"/>
          <p:cNvSpPr/>
          <p:nvPr/>
        </p:nvSpPr>
        <p:spPr>
          <a:xfrm>
            <a:off x="10377197" y="205925"/>
            <a:ext cx="5664000" cy="5313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1000" name="Google Shape;1000;p31"/>
          <p:cNvSpPr txBox="1"/>
          <p:nvPr/>
        </p:nvSpPr>
        <p:spPr>
          <a:xfrm>
            <a:off x="10527910" y="316982"/>
            <a:ext cx="5429100" cy="5910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00">
                <a:solidFill>
                  <a:schemeClr val="lt1"/>
                </a:solidFill>
                <a:latin typeface="Poppins ExtraBold"/>
                <a:ea typeface="Poppins ExtraBold"/>
                <a:cs typeface="Poppins ExtraBold"/>
                <a:sym typeface="Poppins ExtraBold"/>
              </a:rPr>
              <a:t>Šablony a nástroje pro kritické myšlení</a:t>
            </a:r>
            <a:endParaRPr sz="2000">
              <a:solidFill>
                <a:schemeClr val="lt1"/>
              </a:solidFill>
              <a:latin typeface="Poppins ExtraBold"/>
              <a:ea typeface="Poppins ExtraBold"/>
              <a:cs typeface="Poppins ExtraBold"/>
              <a:sym typeface="Poppins ExtraBold"/>
            </a:endParaRPr>
          </a:p>
          <a:p>
            <a:pPr indent="0" lvl="0" marL="0" marR="0" rtl="0" algn="l">
              <a:lnSpc>
                <a:spcPct val="96003"/>
              </a:lnSpc>
              <a:spcBef>
                <a:spcPts val="0"/>
              </a:spcBef>
              <a:spcAft>
                <a:spcPts val="0"/>
              </a:spcAft>
              <a:buNone/>
            </a:pPr>
            <a:r>
              <a:t/>
            </a:r>
            <a:endParaRPr sz="2000">
              <a:solidFill>
                <a:srgbClr val="FFFFFF"/>
              </a:solidFill>
              <a:latin typeface="Poppins ExtraBold"/>
              <a:ea typeface="Poppins ExtraBold"/>
              <a:cs typeface="Poppins ExtraBold"/>
              <a:sym typeface="Poppins ExtraBold"/>
            </a:endParaRPr>
          </a:p>
        </p:txBody>
      </p:sp>
      <p:sp>
        <p:nvSpPr>
          <p:cNvPr id="1001" name="Google Shape;1001;p31"/>
          <p:cNvSpPr/>
          <p:nvPr/>
        </p:nvSpPr>
        <p:spPr>
          <a:xfrm flipH="1">
            <a:off x="12705764" y="471035"/>
            <a:ext cx="1166332" cy="531244"/>
          </a:xfrm>
          <a:custGeom>
            <a:rect b="b" l="l" r="r" t="t"/>
            <a:pathLst>
              <a:path extrusionOk="0" h="531244" w="1166332">
                <a:moveTo>
                  <a:pt x="1166331" y="0"/>
                </a:moveTo>
                <a:lnTo>
                  <a:pt x="0" y="0"/>
                </a:lnTo>
                <a:lnTo>
                  <a:pt x="0" y="531244"/>
                </a:lnTo>
                <a:lnTo>
                  <a:pt x="1166331" y="531244"/>
                </a:lnTo>
                <a:lnTo>
                  <a:pt x="1166331" y="0"/>
                </a:lnTo>
                <a:close/>
              </a:path>
            </a:pathLst>
          </a:custGeom>
          <a:blipFill rotWithShape="1">
            <a:blip r:embed="rId8">
              <a:alphaModFix/>
            </a:blip>
            <a:stretch>
              <a:fillRect b="-20974" l="0" r="-264537" t="-679281"/>
            </a:stretch>
          </a:blipFill>
          <a:ln>
            <a:noFill/>
          </a:ln>
        </p:spPr>
      </p:sp>
      <p:sp>
        <p:nvSpPr>
          <p:cNvPr id="1002" name="Google Shape;1002;p31">
            <a:hlinkClick action="ppaction://hlinksldjump" r:id="rId9"/>
          </p:cNvPr>
          <p:cNvSpPr/>
          <p:nvPr/>
        </p:nvSpPr>
        <p:spPr>
          <a:xfrm>
            <a:off x="2450572" y="224250"/>
            <a:ext cx="35427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03" name="Google Shape;1003;p31">
            <a:hlinkClick action="ppaction://hlinksldjump" r:id="rId10"/>
          </p:cNvPr>
          <p:cNvSpPr/>
          <p:nvPr/>
        </p:nvSpPr>
        <p:spPr>
          <a:xfrm>
            <a:off x="6467897" y="204775"/>
            <a:ext cx="34245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04" name="Google Shape;1004;p31"/>
          <p:cNvSpPr txBox="1"/>
          <p:nvPr/>
        </p:nvSpPr>
        <p:spPr>
          <a:xfrm>
            <a:off x="6746439" y="336450"/>
            <a:ext cx="28776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1"/>
                </a:solidFill>
                <a:latin typeface="Poppins"/>
                <a:ea typeface="Poppins"/>
                <a:cs typeface="Poppins"/>
                <a:sym typeface="Poppins"/>
              </a:rPr>
              <a:t>Používání mikrolekcí</a:t>
            </a:r>
            <a:endParaRPr sz="2077">
              <a:solidFill>
                <a:schemeClr val="lt1"/>
              </a:solidFill>
              <a:latin typeface="Poppins"/>
              <a:ea typeface="Poppins"/>
              <a:cs typeface="Poppins"/>
              <a:sym typeface="Poppins"/>
            </a:endParaRPr>
          </a:p>
        </p:txBody>
      </p:sp>
      <p:pic>
        <p:nvPicPr>
          <p:cNvPr id="1005" name="Google Shape;1005;p31"/>
          <p:cNvPicPr preferRelativeResize="0"/>
          <p:nvPr/>
        </p:nvPicPr>
        <p:blipFill rotWithShape="1">
          <a:blip r:embed="rId6">
            <a:alphaModFix/>
          </a:blip>
          <a:srcRect b="52652" l="34747" r="51429" t="22197"/>
          <a:stretch/>
        </p:blipFill>
        <p:spPr>
          <a:xfrm>
            <a:off x="15967918" y="-278583"/>
            <a:ext cx="1501824" cy="1536951"/>
          </a:xfrm>
          <a:prstGeom prst="rect">
            <a:avLst/>
          </a:prstGeom>
          <a:noFill/>
          <a:ln>
            <a:noFill/>
          </a:ln>
        </p:spPr>
      </p:pic>
      <p:sp>
        <p:nvSpPr>
          <p:cNvPr id="1006" name="Google Shape;1006;p31"/>
          <p:cNvSpPr txBox="1"/>
          <p:nvPr/>
        </p:nvSpPr>
        <p:spPr>
          <a:xfrm>
            <a:off x="582925" y="3184125"/>
            <a:ext cx="16641600" cy="4434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Clr>
                <a:srgbClr val="000000"/>
              </a:buClr>
              <a:buFont typeface="Arial"/>
              <a:buNone/>
            </a:pPr>
            <a:r>
              <a:rPr b="1" lang="en-US" sz="3000">
                <a:solidFill>
                  <a:srgbClr val="255F1F"/>
                </a:solidFill>
                <a:latin typeface="Poppins"/>
                <a:ea typeface="Poppins"/>
                <a:cs typeface="Poppins"/>
                <a:sym typeface="Poppins"/>
              </a:rPr>
              <a:t>Od překladu k materiálům připraveným do výuky</a:t>
            </a:r>
            <a:endParaRPr b="1" sz="3000">
              <a:solidFill>
                <a:srgbClr val="255F1F"/>
              </a:solidFill>
              <a:latin typeface="Poppins"/>
              <a:ea typeface="Poppins"/>
              <a:cs typeface="Poppins"/>
              <a:sym typeface="Poppins"/>
            </a:endParaRPr>
          </a:p>
        </p:txBody>
      </p:sp>
      <p:sp>
        <p:nvSpPr>
          <p:cNvPr id="1007" name="Google Shape;1007;p31"/>
          <p:cNvSpPr txBox="1"/>
          <p:nvPr/>
        </p:nvSpPr>
        <p:spPr>
          <a:xfrm>
            <a:off x="582925" y="3812599"/>
            <a:ext cx="10585200" cy="3540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rPr lang="en-US" sz="2300">
                <a:solidFill>
                  <a:srgbClr val="529800"/>
                </a:solidFill>
                <a:latin typeface="Poppins SemiBold"/>
                <a:ea typeface="Poppins SemiBold"/>
                <a:cs typeface="Poppins SemiBold"/>
                <a:sym typeface="Poppins SemiBold"/>
              </a:rPr>
              <a:t>Doporučení pro smysluplné úpravy</a:t>
            </a:r>
            <a:endParaRPr>
              <a:solidFill>
                <a:srgbClr val="529800"/>
              </a:solidFill>
              <a:latin typeface="Poppins SemiBold"/>
              <a:ea typeface="Poppins SemiBold"/>
              <a:cs typeface="Poppins SemiBold"/>
              <a:sym typeface="Poppins SemiBold"/>
            </a:endParaRPr>
          </a:p>
        </p:txBody>
      </p:sp>
      <p:graphicFrame>
        <p:nvGraphicFramePr>
          <p:cNvPr id="1008" name="Google Shape;1008;p31"/>
          <p:cNvGraphicFramePr/>
          <p:nvPr/>
        </p:nvGraphicFramePr>
        <p:xfrm>
          <a:off x="582950" y="7157307"/>
          <a:ext cx="3000000" cy="3000000"/>
        </p:xfrm>
        <a:graphic>
          <a:graphicData uri="http://schemas.openxmlformats.org/drawingml/2006/table">
            <a:tbl>
              <a:tblPr>
                <a:noFill/>
                <a:tableStyleId>{E5092A9D-5E81-43DB-A45F-A30F1064371C}</a:tableStyleId>
              </a:tblPr>
              <a:tblGrid>
                <a:gridCol w="3426950"/>
                <a:gridCol w="10073525"/>
              </a:tblGrid>
              <a:tr h="381000">
                <a:tc>
                  <a:txBody>
                    <a:bodyPr/>
                    <a:lstStyle/>
                    <a:p>
                      <a:pPr indent="0" lvl="0" marL="0" rtl="0" algn="l">
                        <a:lnSpc>
                          <a:spcPct val="170000"/>
                        </a:lnSpc>
                        <a:spcBef>
                          <a:spcPts val="0"/>
                        </a:spcBef>
                        <a:spcAft>
                          <a:spcPts val="0"/>
                        </a:spcAft>
                        <a:buClr>
                          <a:schemeClr val="dk1"/>
                        </a:buClr>
                        <a:buSzPts val="1100"/>
                        <a:buFont typeface="Arial"/>
                        <a:buNone/>
                      </a:pPr>
                      <a:r>
                        <a:rPr b="1" lang="en-US" sz="2000" u="sng">
                          <a:solidFill>
                            <a:srgbClr val="529700"/>
                          </a:solidFill>
                          <a:latin typeface="Poppins"/>
                          <a:ea typeface="Poppins"/>
                          <a:cs typeface="Poppins"/>
                          <a:sym typeface="Poppins"/>
                          <a:hlinkClick r:id="rId11">
                            <a:extLst>
                              <a:ext uri="{A12FA001-AC4F-418D-AE19-62706E023703}">
                                <ahyp:hlinkClr val="tx"/>
                              </a:ext>
                            </a:extLst>
                          </a:hlinkClick>
                        </a:rPr>
                        <a:t>DeepL</a:t>
                      </a:r>
                      <a:r>
                        <a:rPr lang="en-US" sz="2000">
                          <a:solidFill>
                            <a:srgbClr val="529700"/>
                          </a:solidFill>
                          <a:latin typeface="Poppins"/>
                          <a:ea typeface="Poppins"/>
                          <a:cs typeface="Poppins"/>
                          <a:sym typeface="Poppins"/>
                        </a:rPr>
                        <a:t>		</a:t>
                      </a:r>
                      <a:endParaRPr/>
                    </a:p>
                  </a:txBody>
                  <a:tcPr marT="91425" marB="91425" marR="91425" marL="91425">
                    <a:lnL cap="flat" cmpd="sng" w="9525">
                      <a:solidFill>
                        <a:srgbClr val="205D1C"/>
                      </a:solidFill>
                      <a:prstDash val="solid"/>
                      <a:round/>
                      <a:headEnd len="sm" w="sm" type="none"/>
                      <a:tailEnd len="sm" w="sm" type="none"/>
                    </a:lnL>
                    <a:lnR cap="flat" cmpd="sng" w="9525">
                      <a:solidFill>
                        <a:srgbClr val="205D1C"/>
                      </a:solidFill>
                      <a:prstDash val="solid"/>
                      <a:round/>
                      <a:headEnd len="sm" w="sm" type="none"/>
                      <a:tailEnd len="sm" w="sm" type="none"/>
                    </a:lnR>
                    <a:lnT cap="flat" cmpd="sng" w="9525">
                      <a:solidFill>
                        <a:srgbClr val="205D1C"/>
                      </a:solidFill>
                      <a:prstDash val="solid"/>
                      <a:round/>
                      <a:headEnd len="sm" w="sm" type="none"/>
                      <a:tailEnd len="sm" w="sm" type="none"/>
                    </a:lnT>
                    <a:lnB cap="flat" cmpd="sng" w="9525">
                      <a:solidFill>
                        <a:srgbClr val="205D1C"/>
                      </a:solidFill>
                      <a:prstDash val="solid"/>
                      <a:round/>
                      <a:headEnd len="sm" w="sm" type="none"/>
                      <a:tailEnd len="sm" w="sm" type="none"/>
                    </a:lnB>
                  </a:tcPr>
                </a:tc>
                <a:tc>
                  <a:txBody>
                    <a:bodyPr/>
                    <a:lstStyle/>
                    <a:p>
                      <a:pPr indent="0" lvl="0" marL="0" rtl="0" algn="l">
                        <a:lnSpc>
                          <a:spcPct val="170000"/>
                        </a:lnSpc>
                        <a:spcBef>
                          <a:spcPts val="0"/>
                        </a:spcBef>
                        <a:spcAft>
                          <a:spcPts val="0"/>
                        </a:spcAft>
                        <a:buNone/>
                      </a:pPr>
                      <a:r>
                        <a:rPr lang="en-US" sz="2000">
                          <a:solidFill>
                            <a:srgbClr val="529700"/>
                          </a:solidFill>
                          <a:latin typeface="Poppins"/>
                          <a:ea typeface="Poppins"/>
                          <a:cs typeface="Poppins"/>
                          <a:sym typeface="Poppins"/>
                        </a:rPr>
                        <a:t>Velmi vysoká kvalita, zejména u evropských jazyků.</a:t>
                      </a:r>
                      <a:r>
                        <a:rPr lang="en-US" sz="2000">
                          <a:solidFill>
                            <a:srgbClr val="529700"/>
                          </a:solidFill>
                          <a:latin typeface="Poppins"/>
                          <a:ea typeface="Poppins"/>
                          <a:cs typeface="Poppins"/>
                          <a:sym typeface="Poppins"/>
                        </a:rPr>
                        <a:t> </a:t>
                      </a:r>
                      <a:endParaRPr/>
                    </a:p>
                  </a:txBody>
                  <a:tcPr marT="91425" marB="91425" marR="91425" marL="91425">
                    <a:lnL cap="flat" cmpd="sng" w="9525">
                      <a:solidFill>
                        <a:srgbClr val="205D1C"/>
                      </a:solidFill>
                      <a:prstDash val="solid"/>
                      <a:round/>
                      <a:headEnd len="sm" w="sm" type="none"/>
                      <a:tailEnd len="sm" w="sm" type="none"/>
                    </a:lnL>
                    <a:lnR cap="flat" cmpd="sng" w="9525">
                      <a:solidFill>
                        <a:srgbClr val="205D1C"/>
                      </a:solidFill>
                      <a:prstDash val="solid"/>
                      <a:round/>
                      <a:headEnd len="sm" w="sm" type="none"/>
                      <a:tailEnd len="sm" w="sm" type="none"/>
                    </a:lnR>
                    <a:lnT cap="flat" cmpd="sng" w="9525">
                      <a:solidFill>
                        <a:srgbClr val="205D1C"/>
                      </a:solidFill>
                      <a:prstDash val="solid"/>
                      <a:round/>
                      <a:headEnd len="sm" w="sm" type="none"/>
                      <a:tailEnd len="sm" w="sm" type="none"/>
                    </a:lnT>
                    <a:lnB cap="flat" cmpd="sng" w="9525">
                      <a:solidFill>
                        <a:srgbClr val="205D1C"/>
                      </a:solidFill>
                      <a:prstDash val="solid"/>
                      <a:round/>
                      <a:headEnd len="sm" w="sm" type="none"/>
                      <a:tailEnd len="sm" w="sm" type="none"/>
                    </a:lnB>
                  </a:tcPr>
                </a:tc>
              </a:tr>
              <a:tr h="381000">
                <a:tc>
                  <a:txBody>
                    <a:bodyPr/>
                    <a:lstStyle/>
                    <a:p>
                      <a:pPr indent="0" lvl="0" marL="0" rtl="0" algn="l">
                        <a:lnSpc>
                          <a:spcPct val="170000"/>
                        </a:lnSpc>
                        <a:spcBef>
                          <a:spcPts val="0"/>
                        </a:spcBef>
                        <a:spcAft>
                          <a:spcPts val="0"/>
                        </a:spcAft>
                        <a:buClr>
                          <a:schemeClr val="dk1"/>
                        </a:buClr>
                        <a:buSzPts val="1100"/>
                        <a:buFont typeface="Arial"/>
                        <a:buNone/>
                      </a:pPr>
                      <a:r>
                        <a:rPr b="1" lang="en-US" sz="2000" u="sng">
                          <a:solidFill>
                            <a:srgbClr val="529700"/>
                          </a:solidFill>
                          <a:latin typeface="Poppins"/>
                          <a:ea typeface="Poppins"/>
                          <a:cs typeface="Poppins"/>
                          <a:sym typeface="Poppins"/>
                          <a:hlinkClick r:id="rId12">
                            <a:extLst>
                              <a:ext uri="{A12FA001-AC4F-418D-AE19-62706E023703}">
                                <ahyp:hlinkClr val="tx"/>
                              </a:ext>
                            </a:extLst>
                          </a:hlinkClick>
                        </a:rPr>
                        <a:t>Google Translate</a:t>
                      </a:r>
                      <a:r>
                        <a:rPr lang="en-US" sz="2000" u="sng">
                          <a:solidFill>
                            <a:srgbClr val="529700"/>
                          </a:solidFill>
                          <a:latin typeface="Poppins"/>
                          <a:ea typeface="Poppins"/>
                          <a:cs typeface="Poppins"/>
                          <a:sym typeface="Poppins"/>
                          <a:hlinkClick r:id="rId13">
                            <a:extLst>
                              <a:ext uri="{A12FA001-AC4F-418D-AE19-62706E023703}">
                                <ahyp:hlinkClr val="tx"/>
                              </a:ext>
                            </a:extLst>
                          </a:hlinkClick>
                        </a:rPr>
                        <a:t>	</a:t>
                      </a:r>
                      <a:endParaRPr/>
                    </a:p>
                  </a:txBody>
                  <a:tcPr marT="91425" marB="91425" marR="91425" marL="91425">
                    <a:lnL cap="flat" cmpd="sng" w="9525">
                      <a:solidFill>
                        <a:srgbClr val="205D1C"/>
                      </a:solidFill>
                      <a:prstDash val="solid"/>
                      <a:round/>
                      <a:headEnd len="sm" w="sm" type="none"/>
                      <a:tailEnd len="sm" w="sm" type="none"/>
                    </a:lnL>
                    <a:lnR cap="flat" cmpd="sng" w="9525">
                      <a:solidFill>
                        <a:srgbClr val="205D1C"/>
                      </a:solidFill>
                      <a:prstDash val="solid"/>
                      <a:round/>
                      <a:headEnd len="sm" w="sm" type="none"/>
                      <a:tailEnd len="sm" w="sm" type="none"/>
                    </a:lnR>
                    <a:lnT cap="flat" cmpd="sng" w="9525">
                      <a:solidFill>
                        <a:srgbClr val="205D1C"/>
                      </a:solidFill>
                      <a:prstDash val="solid"/>
                      <a:round/>
                      <a:headEnd len="sm" w="sm" type="none"/>
                      <a:tailEnd len="sm" w="sm" type="none"/>
                    </a:lnT>
                    <a:lnB cap="flat" cmpd="sng" w="9525">
                      <a:solidFill>
                        <a:srgbClr val="205D1C"/>
                      </a:solidFill>
                      <a:prstDash val="solid"/>
                      <a:round/>
                      <a:headEnd len="sm" w="sm" type="none"/>
                      <a:tailEnd len="sm" w="sm" type="none"/>
                    </a:lnB>
                  </a:tcPr>
                </a:tc>
                <a:tc>
                  <a:txBody>
                    <a:bodyPr/>
                    <a:lstStyle/>
                    <a:p>
                      <a:pPr indent="0" lvl="0" marL="0" rtl="0" algn="l">
                        <a:lnSpc>
                          <a:spcPct val="170000"/>
                        </a:lnSpc>
                        <a:spcBef>
                          <a:spcPts val="0"/>
                        </a:spcBef>
                        <a:spcAft>
                          <a:spcPts val="0"/>
                        </a:spcAft>
                        <a:buNone/>
                      </a:pPr>
                      <a:r>
                        <a:rPr lang="en-US" sz="2000">
                          <a:solidFill>
                            <a:srgbClr val="529700"/>
                          </a:solidFill>
                          <a:latin typeface="Poppins"/>
                          <a:ea typeface="Poppins"/>
                          <a:cs typeface="Poppins"/>
                          <a:sym typeface="Poppins"/>
                        </a:rPr>
                        <a:t>Široká jazyková nabídka, ale kvalita se liší.</a:t>
                      </a:r>
                      <a:endParaRPr/>
                    </a:p>
                  </a:txBody>
                  <a:tcPr marT="91425" marB="91425" marR="91425" marL="91425">
                    <a:lnL cap="flat" cmpd="sng" w="9525">
                      <a:solidFill>
                        <a:srgbClr val="205D1C"/>
                      </a:solidFill>
                      <a:prstDash val="solid"/>
                      <a:round/>
                      <a:headEnd len="sm" w="sm" type="none"/>
                      <a:tailEnd len="sm" w="sm" type="none"/>
                    </a:lnL>
                    <a:lnR cap="flat" cmpd="sng" w="9525">
                      <a:solidFill>
                        <a:srgbClr val="205D1C"/>
                      </a:solidFill>
                      <a:prstDash val="solid"/>
                      <a:round/>
                      <a:headEnd len="sm" w="sm" type="none"/>
                      <a:tailEnd len="sm" w="sm" type="none"/>
                    </a:lnR>
                    <a:lnT cap="flat" cmpd="sng" w="9525">
                      <a:solidFill>
                        <a:srgbClr val="205D1C"/>
                      </a:solidFill>
                      <a:prstDash val="solid"/>
                      <a:round/>
                      <a:headEnd len="sm" w="sm" type="none"/>
                      <a:tailEnd len="sm" w="sm" type="none"/>
                    </a:lnT>
                    <a:lnB cap="flat" cmpd="sng" w="9525">
                      <a:solidFill>
                        <a:srgbClr val="205D1C"/>
                      </a:solidFill>
                      <a:prstDash val="solid"/>
                      <a:round/>
                      <a:headEnd len="sm" w="sm" type="none"/>
                      <a:tailEnd len="sm" w="sm" type="none"/>
                    </a:lnB>
                  </a:tcPr>
                </a:tc>
              </a:tr>
              <a:tr h="381000">
                <a:tc>
                  <a:txBody>
                    <a:bodyPr/>
                    <a:lstStyle/>
                    <a:p>
                      <a:pPr indent="0" lvl="0" marL="0" rtl="0" algn="l">
                        <a:lnSpc>
                          <a:spcPct val="170000"/>
                        </a:lnSpc>
                        <a:spcBef>
                          <a:spcPts val="0"/>
                        </a:spcBef>
                        <a:spcAft>
                          <a:spcPts val="0"/>
                        </a:spcAft>
                        <a:buClr>
                          <a:schemeClr val="dk1"/>
                        </a:buClr>
                        <a:buSzPts val="1100"/>
                        <a:buFont typeface="Arial"/>
                        <a:buNone/>
                      </a:pPr>
                      <a:r>
                        <a:rPr b="1" lang="en-US" sz="2000" u="sng">
                          <a:solidFill>
                            <a:srgbClr val="529700"/>
                          </a:solidFill>
                          <a:latin typeface="Poppins"/>
                          <a:ea typeface="Poppins"/>
                          <a:cs typeface="Poppins"/>
                          <a:sym typeface="Poppins"/>
                          <a:hlinkClick r:id="rId14">
                            <a:extLst>
                              <a:ext uri="{A12FA001-AC4F-418D-AE19-62706E023703}">
                                <ahyp:hlinkClr val="tx"/>
                              </a:ext>
                            </a:extLst>
                          </a:hlinkClick>
                        </a:rPr>
                        <a:t>ChatGPT</a:t>
                      </a:r>
                      <a:r>
                        <a:rPr lang="en-US" sz="2000">
                          <a:solidFill>
                            <a:srgbClr val="529700"/>
                          </a:solidFill>
                          <a:latin typeface="Poppins"/>
                          <a:ea typeface="Poppins"/>
                          <a:cs typeface="Poppins"/>
                          <a:sym typeface="Poppins"/>
                        </a:rPr>
                        <a:t>	</a:t>
                      </a:r>
                      <a:endParaRPr/>
                    </a:p>
                  </a:txBody>
                  <a:tcPr marT="91425" marB="91425" marR="91425" marL="91425">
                    <a:lnL cap="flat" cmpd="sng" w="9525">
                      <a:solidFill>
                        <a:srgbClr val="205D1C"/>
                      </a:solidFill>
                      <a:prstDash val="solid"/>
                      <a:round/>
                      <a:headEnd len="sm" w="sm" type="none"/>
                      <a:tailEnd len="sm" w="sm" type="none"/>
                    </a:lnL>
                    <a:lnR cap="flat" cmpd="sng" w="9525">
                      <a:solidFill>
                        <a:srgbClr val="205D1C"/>
                      </a:solidFill>
                      <a:prstDash val="solid"/>
                      <a:round/>
                      <a:headEnd len="sm" w="sm" type="none"/>
                      <a:tailEnd len="sm" w="sm" type="none"/>
                    </a:lnR>
                    <a:lnT cap="flat" cmpd="sng" w="9525">
                      <a:solidFill>
                        <a:srgbClr val="205D1C"/>
                      </a:solidFill>
                      <a:prstDash val="solid"/>
                      <a:round/>
                      <a:headEnd len="sm" w="sm" type="none"/>
                      <a:tailEnd len="sm" w="sm" type="none"/>
                    </a:lnT>
                    <a:lnB cap="flat" cmpd="sng" w="9525">
                      <a:solidFill>
                        <a:srgbClr val="205D1C"/>
                      </a:solidFill>
                      <a:prstDash val="solid"/>
                      <a:round/>
                      <a:headEnd len="sm" w="sm" type="none"/>
                      <a:tailEnd len="sm" w="sm" type="none"/>
                    </a:lnB>
                  </a:tcPr>
                </a:tc>
                <a:tc>
                  <a:txBody>
                    <a:bodyPr/>
                    <a:lstStyle/>
                    <a:p>
                      <a:pPr indent="0" lvl="0" marL="0" rtl="0" algn="l">
                        <a:lnSpc>
                          <a:spcPct val="170000"/>
                        </a:lnSpc>
                        <a:spcBef>
                          <a:spcPts val="0"/>
                        </a:spcBef>
                        <a:spcAft>
                          <a:spcPts val="0"/>
                        </a:spcAft>
                        <a:buNone/>
                      </a:pPr>
                      <a:r>
                        <a:rPr lang="en-US" sz="2000">
                          <a:solidFill>
                            <a:srgbClr val="529700"/>
                          </a:solidFill>
                          <a:latin typeface="Poppins"/>
                          <a:ea typeface="Poppins"/>
                          <a:cs typeface="Poppins"/>
                          <a:sym typeface="Poppins"/>
                        </a:rPr>
                        <a:t>Nejen překlad: umí zjednodušit jazyk, upravit tón a držet jednotné odborné názvosloví.</a:t>
                      </a:r>
                      <a:endParaRPr/>
                    </a:p>
                  </a:txBody>
                  <a:tcPr marT="91425" marB="91425" marR="91425" marL="91425">
                    <a:lnL cap="flat" cmpd="sng" w="9525">
                      <a:solidFill>
                        <a:srgbClr val="205D1C"/>
                      </a:solidFill>
                      <a:prstDash val="solid"/>
                      <a:round/>
                      <a:headEnd len="sm" w="sm" type="none"/>
                      <a:tailEnd len="sm" w="sm" type="none"/>
                    </a:lnL>
                    <a:lnR cap="flat" cmpd="sng" w="9525">
                      <a:solidFill>
                        <a:srgbClr val="205D1C"/>
                      </a:solidFill>
                      <a:prstDash val="solid"/>
                      <a:round/>
                      <a:headEnd len="sm" w="sm" type="none"/>
                      <a:tailEnd len="sm" w="sm" type="none"/>
                    </a:lnR>
                    <a:lnT cap="flat" cmpd="sng" w="9525">
                      <a:solidFill>
                        <a:srgbClr val="205D1C"/>
                      </a:solidFill>
                      <a:prstDash val="solid"/>
                      <a:round/>
                      <a:headEnd len="sm" w="sm" type="none"/>
                      <a:tailEnd len="sm" w="sm" type="none"/>
                    </a:lnT>
                    <a:lnB cap="flat" cmpd="sng" w="9525">
                      <a:solidFill>
                        <a:srgbClr val="205D1C"/>
                      </a:solidFill>
                      <a:prstDash val="solid"/>
                      <a:round/>
                      <a:headEnd len="sm" w="sm" type="none"/>
                      <a:tailEnd len="sm" w="sm" type="none"/>
                    </a:lnB>
                  </a:tcPr>
                </a:tc>
              </a:tr>
            </a:tbl>
          </a:graphicData>
        </a:graphic>
      </p:graphicFrame>
      <p:grpSp>
        <p:nvGrpSpPr>
          <p:cNvPr id="1009" name="Google Shape;1009;p31"/>
          <p:cNvGrpSpPr/>
          <p:nvPr/>
        </p:nvGrpSpPr>
        <p:grpSpPr>
          <a:xfrm>
            <a:off x="4211763" y="9351631"/>
            <a:ext cx="10113814" cy="502535"/>
            <a:chOff x="3752562" y="8951849"/>
            <a:chExt cx="10113814" cy="502535"/>
          </a:xfrm>
        </p:grpSpPr>
        <p:sp>
          <p:nvSpPr>
            <p:cNvPr id="1010" name="Google Shape;1010;p31"/>
            <p:cNvSpPr txBox="1"/>
            <p:nvPr/>
          </p:nvSpPr>
          <p:spPr>
            <a:xfrm>
              <a:off x="4350375" y="8999284"/>
              <a:ext cx="9516000" cy="45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800" u="sng">
                  <a:solidFill>
                    <a:srgbClr val="205D1C"/>
                  </a:solidFill>
                  <a:latin typeface="Poppins"/>
                  <a:ea typeface="Poppins"/>
                  <a:cs typeface="Poppins"/>
                  <a:sym typeface="Poppins"/>
                  <a:hlinkClick r:id="rId15">
                    <a:extLst>
                      <a:ext uri="{A12FA001-AC4F-418D-AE19-62706E023703}">
                        <ahyp:hlinkClr val="tx"/>
                      </a:ext>
                    </a:extLst>
                  </a:hlinkClick>
                </a:rPr>
                <a:t>Plné znění:  Jak přeložit mikrolekci? (klikněte pro více informací)</a:t>
              </a:r>
              <a:endParaRPr b="1" sz="1800">
                <a:solidFill>
                  <a:srgbClr val="205D1C"/>
                </a:solidFill>
                <a:latin typeface="Poppins"/>
                <a:ea typeface="Poppins"/>
                <a:cs typeface="Poppins"/>
                <a:sym typeface="Poppins"/>
              </a:endParaRPr>
            </a:p>
            <a:p>
              <a:pPr indent="0" lvl="0" marL="0" rtl="0" algn="l">
                <a:spcBef>
                  <a:spcPts val="0"/>
                </a:spcBef>
                <a:spcAft>
                  <a:spcPts val="0"/>
                </a:spcAft>
                <a:buNone/>
              </a:pPr>
              <a:r>
                <a:t/>
              </a:r>
              <a:endParaRPr b="1" sz="2000">
                <a:solidFill>
                  <a:srgbClr val="205D1C"/>
                </a:solidFill>
                <a:latin typeface="Poppins"/>
                <a:ea typeface="Poppins"/>
                <a:cs typeface="Poppins"/>
                <a:sym typeface="Poppins"/>
              </a:endParaRPr>
            </a:p>
          </p:txBody>
        </p:sp>
        <p:pic>
          <p:nvPicPr>
            <p:cNvPr id="1011" name="Google Shape;1011;p31" title="Screenshot 2025-10-06 at 22.17.38.png"/>
            <p:cNvPicPr preferRelativeResize="0"/>
            <p:nvPr/>
          </p:nvPicPr>
          <p:blipFill>
            <a:blip r:embed="rId16">
              <a:alphaModFix/>
            </a:blip>
            <a:stretch>
              <a:fillRect/>
            </a:stretch>
          </p:blipFill>
          <p:spPr>
            <a:xfrm>
              <a:off x="3752562" y="8951849"/>
              <a:ext cx="597815" cy="455100"/>
            </a:xfrm>
            <a:prstGeom prst="rect">
              <a:avLst/>
            </a:prstGeom>
            <a:noFill/>
            <a:ln>
              <a:noFill/>
            </a:ln>
          </p:spPr>
        </p:pic>
      </p:grpSp>
      <p:sp>
        <p:nvSpPr>
          <p:cNvPr id="1012" name="Google Shape;1012;p31">
            <a:hlinkClick action="ppaction://hlinksldjump" r:id="rId17"/>
          </p:cNvPr>
          <p:cNvSpPr/>
          <p:nvPr/>
        </p:nvSpPr>
        <p:spPr>
          <a:xfrm>
            <a:off x="10335107" y="1340200"/>
            <a:ext cx="29595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1013" name="Google Shape;1013;p31" title="Roxy's Baby Shower Invitation (1).png"/>
          <p:cNvPicPr preferRelativeResize="0"/>
          <p:nvPr/>
        </p:nvPicPr>
        <p:blipFill rotWithShape="1">
          <a:blip r:embed="rId4">
            <a:alphaModFix/>
          </a:blip>
          <a:srcRect b="34895" l="23934" r="27517" t="34617"/>
          <a:stretch/>
        </p:blipFill>
        <p:spPr>
          <a:xfrm rot="-2696825">
            <a:off x="12684008" y="1353639"/>
            <a:ext cx="467585" cy="428221"/>
          </a:xfrm>
          <a:prstGeom prst="rect">
            <a:avLst/>
          </a:prstGeom>
          <a:noFill/>
          <a:ln>
            <a:noFill/>
          </a:ln>
        </p:spPr>
      </p:pic>
      <p:sp>
        <p:nvSpPr>
          <p:cNvPr id="1014" name="Google Shape;1014;p31">
            <a:hlinkClick action="ppaction://hlinksldjump" r:id="rId18"/>
          </p:cNvPr>
          <p:cNvSpPr txBox="1"/>
          <p:nvPr/>
        </p:nvSpPr>
        <p:spPr>
          <a:xfrm>
            <a:off x="10428100" y="1310825"/>
            <a:ext cx="2773500" cy="702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100"/>
              <a:buNone/>
            </a:pPr>
            <a:r>
              <a:rPr i="1" lang="en-US" sz="1500">
                <a:solidFill>
                  <a:srgbClr val="205D1C"/>
                </a:solidFill>
                <a:uFill>
                  <a:noFill/>
                </a:uFill>
                <a:latin typeface="Calibri"/>
                <a:ea typeface="Calibri"/>
                <a:cs typeface="Calibri"/>
                <a:sym typeface="Calibri"/>
                <a:hlinkClick action="ppaction://hlinksldjump" r:id="rId19">
                  <a:extLst>
                    <a:ext uri="{A12FA001-AC4F-418D-AE19-62706E023703}">
                      <ahyp:hlinkClr val="tx"/>
                    </a:ext>
                  </a:extLst>
                </a:hlinkClick>
              </a:rPr>
              <a:t>J</a:t>
            </a:r>
            <a:r>
              <a:rPr i="1" lang="en-US" sz="1200">
                <a:solidFill>
                  <a:srgbClr val="205D1C"/>
                </a:solidFill>
                <a:uFill>
                  <a:noFill/>
                </a:uFill>
                <a:latin typeface="Poppins"/>
                <a:ea typeface="Poppins"/>
                <a:cs typeface="Poppins"/>
                <a:sym typeface="Poppins"/>
                <a:hlinkClick action="ppaction://hlinksldjump" r:id="rId20">
                  <a:extLst>
                    <a:ext uri="{A12FA001-AC4F-418D-AE19-62706E023703}">
                      <ahyp:hlinkClr val="tx"/>
                    </a:ext>
                  </a:extLst>
                </a:hlinkClick>
              </a:rPr>
              <a:t>ak pomoci žákům vyhodnocovat protichůdné zdroje?</a:t>
            </a:r>
            <a:endParaRPr i="1" sz="200">
              <a:solidFill>
                <a:srgbClr val="205D1C"/>
              </a:solidFill>
              <a:latin typeface="Poppins"/>
              <a:ea typeface="Poppins"/>
              <a:cs typeface="Poppins"/>
              <a:sym typeface="Poppins"/>
            </a:endParaRPr>
          </a:p>
          <a:p>
            <a:pPr indent="0" lvl="0" marL="0" marR="0" rtl="0" algn="r">
              <a:lnSpc>
                <a:spcPct val="100000"/>
              </a:lnSpc>
              <a:spcBef>
                <a:spcPts val="800"/>
              </a:spcBef>
              <a:spcAft>
                <a:spcPts val="0"/>
              </a:spcAft>
              <a:buNone/>
            </a:pPr>
            <a:r>
              <a:t/>
            </a:r>
            <a:endParaRPr i="1" sz="1200">
              <a:solidFill>
                <a:srgbClr val="205D1C"/>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p:nvPr/>
        </p:nvSpPr>
        <p:spPr>
          <a:xfrm>
            <a:off x="1188020" y="5356043"/>
            <a:ext cx="4315800" cy="4313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4" name="Google Shape;104;p14"/>
          <p:cNvSpPr/>
          <p:nvPr/>
        </p:nvSpPr>
        <p:spPr>
          <a:xfrm>
            <a:off x="7018909" y="5387214"/>
            <a:ext cx="4315800" cy="4313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105" name="Google Shape;105;p14"/>
          <p:cNvSpPr/>
          <p:nvPr/>
        </p:nvSpPr>
        <p:spPr>
          <a:xfrm>
            <a:off x="12861346" y="5356043"/>
            <a:ext cx="4315800" cy="4313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cxnSp>
        <p:nvCxnSpPr>
          <p:cNvPr id="106" name="Google Shape;106;p14"/>
          <p:cNvCxnSpPr>
            <a:stCxn id="107" idx="4"/>
            <a:endCxn id="103" idx="0"/>
          </p:cNvCxnSpPr>
          <p:nvPr/>
        </p:nvCxnSpPr>
        <p:spPr>
          <a:xfrm flipH="1">
            <a:off x="3345950" y="4111167"/>
            <a:ext cx="5100" cy="1245000"/>
          </a:xfrm>
          <a:prstGeom prst="straightConnector1">
            <a:avLst/>
          </a:prstGeom>
          <a:noFill/>
          <a:ln cap="flat" cmpd="sng" w="9525">
            <a:solidFill>
              <a:schemeClr val="dk2"/>
            </a:solidFill>
            <a:prstDash val="solid"/>
            <a:round/>
            <a:headEnd len="med" w="med" type="none"/>
            <a:tailEnd len="med" w="med" type="none"/>
          </a:ln>
        </p:spPr>
      </p:cxnSp>
      <p:sp>
        <p:nvSpPr>
          <p:cNvPr id="108" name="Google Shape;108;p14"/>
          <p:cNvSpPr txBox="1"/>
          <p:nvPr/>
        </p:nvSpPr>
        <p:spPr>
          <a:xfrm>
            <a:off x="1491920" y="5529225"/>
            <a:ext cx="3708000" cy="3069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lang="en-US" sz="2077">
                <a:solidFill>
                  <a:srgbClr val="6AA84F"/>
                </a:solidFill>
                <a:latin typeface="Poppins ExtraBold"/>
                <a:ea typeface="Poppins ExtraBold"/>
                <a:cs typeface="Poppins ExtraBold"/>
                <a:sym typeface="Poppins ExtraBold"/>
              </a:rPr>
              <a:t>Úvod k této příručce</a:t>
            </a:r>
            <a:endParaRPr sz="2077">
              <a:solidFill>
                <a:srgbClr val="6AA84F"/>
              </a:solidFill>
              <a:latin typeface="Poppins ExtraBold"/>
              <a:ea typeface="Poppins ExtraBold"/>
              <a:cs typeface="Poppins ExtraBold"/>
              <a:sym typeface="Poppins ExtraBold"/>
            </a:endParaRPr>
          </a:p>
        </p:txBody>
      </p:sp>
      <p:sp>
        <p:nvSpPr>
          <p:cNvPr id="109" name="Google Shape;109;p14"/>
          <p:cNvSpPr txBox="1"/>
          <p:nvPr/>
        </p:nvSpPr>
        <p:spPr>
          <a:xfrm>
            <a:off x="7538809" y="5560395"/>
            <a:ext cx="3276000" cy="3069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lang="en-US" sz="2077">
                <a:solidFill>
                  <a:srgbClr val="6AA84F"/>
                </a:solidFill>
                <a:latin typeface="Poppins ExtraBold"/>
                <a:ea typeface="Poppins ExtraBold"/>
                <a:cs typeface="Poppins ExtraBold"/>
                <a:sym typeface="Poppins ExtraBold"/>
              </a:rPr>
              <a:t>Používání mikrolekcí</a:t>
            </a:r>
            <a:endParaRPr sz="2077">
              <a:solidFill>
                <a:srgbClr val="6AA84F"/>
              </a:solidFill>
              <a:latin typeface="Poppins ExtraBold"/>
              <a:ea typeface="Poppins ExtraBold"/>
              <a:cs typeface="Poppins ExtraBold"/>
              <a:sym typeface="Poppins ExtraBold"/>
            </a:endParaRPr>
          </a:p>
        </p:txBody>
      </p:sp>
      <p:sp>
        <p:nvSpPr>
          <p:cNvPr id="110" name="Google Shape;110;p14"/>
          <p:cNvSpPr txBox="1"/>
          <p:nvPr/>
        </p:nvSpPr>
        <p:spPr>
          <a:xfrm>
            <a:off x="13165246" y="5407998"/>
            <a:ext cx="3708000" cy="6138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lang="en-US" sz="2077">
                <a:solidFill>
                  <a:srgbClr val="6AA84F"/>
                </a:solidFill>
                <a:latin typeface="Poppins ExtraBold"/>
                <a:ea typeface="Poppins ExtraBold"/>
                <a:cs typeface="Poppins ExtraBold"/>
                <a:sym typeface="Poppins ExtraBold"/>
              </a:rPr>
              <a:t>Šablony na nástroje pro kritické myšlení</a:t>
            </a:r>
            <a:endParaRPr sz="2077">
              <a:solidFill>
                <a:srgbClr val="6AA84F"/>
              </a:solidFill>
              <a:latin typeface="Poppins ExtraBold"/>
              <a:ea typeface="Poppins ExtraBold"/>
              <a:cs typeface="Poppins ExtraBold"/>
              <a:sym typeface="Poppins ExtraBold"/>
            </a:endParaRPr>
          </a:p>
        </p:txBody>
      </p:sp>
      <p:sp>
        <p:nvSpPr>
          <p:cNvPr id="111" name="Google Shape;111;p14"/>
          <p:cNvSpPr txBox="1"/>
          <p:nvPr/>
        </p:nvSpPr>
        <p:spPr>
          <a:xfrm>
            <a:off x="2171040" y="6194994"/>
            <a:ext cx="2711700" cy="5844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i="1" lang="en-US" sz="1977">
                <a:solidFill>
                  <a:srgbClr val="529700"/>
                </a:solidFill>
                <a:uFill>
                  <a:noFill/>
                </a:uFill>
                <a:latin typeface="Poppins"/>
                <a:ea typeface="Poppins"/>
                <a:cs typeface="Poppins"/>
                <a:sym typeface="Poppins"/>
                <a:hlinkClick action="ppaction://hlinksldjump" r:id="rId3">
                  <a:extLst>
                    <a:ext uri="{A12FA001-AC4F-418D-AE19-62706E023703}">
                      <ahyp:hlinkClr val="tx"/>
                    </a:ext>
                  </a:extLst>
                </a:hlinkClick>
              </a:rPr>
              <a:t>Účel metodické příručky</a:t>
            </a:r>
            <a:endParaRPr i="1" sz="1977">
              <a:solidFill>
                <a:srgbClr val="529700"/>
              </a:solidFill>
              <a:latin typeface="Poppins"/>
              <a:ea typeface="Poppins"/>
              <a:cs typeface="Poppins"/>
              <a:sym typeface="Poppins"/>
            </a:endParaRPr>
          </a:p>
        </p:txBody>
      </p:sp>
      <p:sp>
        <p:nvSpPr>
          <p:cNvPr id="112" name="Google Shape;112;p14"/>
          <p:cNvSpPr txBox="1"/>
          <p:nvPr/>
        </p:nvSpPr>
        <p:spPr>
          <a:xfrm>
            <a:off x="2171840" y="7399019"/>
            <a:ext cx="3419700" cy="2922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i="1" lang="en-US" sz="1977">
                <a:solidFill>
                  <a:srgbClr val="529700"/>
                </a:solidFill>
                <a:uFill>
                  <a:noFill/>
                </a:uFill>
                <a:latin typeface="Poppins"/>
                <a:ea typeface="Poppins"/>
                <a:cs typeface="Poppins"/>
                <a:sym typeface="Poppins"/>
                <a:hlinkClick action="ppaction://hlinksldjump" r:id="rId4">
                  <a:extLst>
                    <a:ext uri="{A12FA001-AC4F-418D-AE19-62706E023703}">
                      <ahyp:hlinkClr val="tx"/>
                    </a:ext>
                  </a:extLst>
                </a:hlinkClick>
              </a:rPr>
              <a:t>Zaměření projektu</a:t>
            </a:r>
            <a:endParaRPr i="1" sz="1977">
              <a:solidFill>
                <a:srgbClr val="529700"/>
              </a:solidFill>
              <a:latin typeface="Poppins"/>
              <a:ea typeface="Poppins"/>
              <a:cs typeface="Poppins"/>
              <a:sym typeface="Poppins"/>
            </a:endParaRPr>
          </a:p>
        </p:txBody>
      </p:sp>
      <p:sp>
        <p:nvSpPr>
          <p:cNvPr id="113" name="Google Shape;113;p14"/>
          <p:cNvSpPr txBox="1"/>
          <p:nvPr/>
        </p:nvSpPr>
        <p:spPr>
          <a:xfrm>
            <a:off x="2186290" y="8476269"/>
            <a:ext cx="2127600" cy="2922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1977">
                <a:solidFill>
                  <a:srgbClr val="529700"/>
                </a:solidFill>
                <a:uFill>
                  <a:noFill/>
                </a:uFill>
                <a:latin typeface="Poppins"/>
                <a:ea typeface="Poppins"/>
                <a:cs typeface="Poppins"/>
                <a:sym typeface="Poppins"/>
                <a:hlinkClick action="ppaction://hlinksldjump" r:id="rId5">
                  <a:extLst>
                    <a:ext uri="{A12FA001-AC4F-418D-AE19-62706E023703}">
                      <ahyp:hlinkClr val="tx"/>
                    </a:ext>
                  </a:extLst>
                </a:hlinkClick>
              </a:rPr>
              <a:t>Cílové publikum</a:t>
            </a:r>
            <a:endParaRPr i="1" sz="1977">
              <a:solidFill>
                <a:srgbClr val="529700"/>
              </a:solidFill>
              <a:latin typeface="Poppins"/>
              <a:ea typeface="Poppins"/>
              <a:cs typeface="Poppins"/>
              <a:sym typeface="Poppins"/>
            </a:endParaRPr>
          </a:p>
        </p:txBody>
      </p:sp>
      <p:pic>
        <p:nvPicPr>
          <p:cNvPr id="114" name="Google Shape;114;p14" title="Roxy's Baby Shower Invitation (1).png"/>
          <p:cNvPicPr preferRelativeResize="0"/>
          <p:nvPr/>
        </p:nvPicPr>
        <p:blipFill rotWithShape="1">
          <a:blip r:embed="rId6">
            <a:alphaModFix/>
          </a:blip>
          <a:srcRect b="34895" l="23934" r="27517" t="34617"/>
          <a:stretch/>
        </p:blipFill>
        <p:spPr>
          <a:xfrm flipH="1" rot="2379809">
            <a:off x="7054865" y="5950721"/>
            <a:ext cx="828870" cy="733728"/>
          </a:xfrm>
          <a:prstGeom prst="rect">
            <a:avLst/>
          </a:prstGeom>
          <a:noFill/>
          <a:ln>
            <a:noFill/>
          </a:ln>
        </p:spPr>
      </p:pic>
      <p:pic>
        <p:nvPicPr>
          <p:cNvPr id="115" name="Google Shape;115;p14" title="Roxy's Baby Shower Invitation (1).png"/>
          <p:cNvPicPr preferRelativeResize="0"/>
          <p:nvPr/>
        </p:nvPicPr>
        <p:blipFill rotWithShape="1">
          <a:blip r:embed="rId6">
            <a:alphaModFix/>
          </a:blip>
          <a:srcRect b="34895" l="23934" r="27517" t="34617"/>
          <a:stretch/>
        </p:blipFill>
        <p:spPr>
          <a:xfrm flipH="1" rot="2379809">
            <a:off x="7054865" y="6885696"/>
            <a:ext cx="828870" cy="733728"/>
          </a:xfrm>
          <a:prstGeom prst="rect">
            <a:avLst/>
          </a:prstGeom>
          <a:noFill/>
          <a:ln>
            <a:noFill/>
          </a:ln>
        </p:spPr>
      </p:pic>
      <p:pic>
        <p:nvPicPr>
          <p:cNvPr id="116" name="Google Shape;116;p14" title="Roxy's Baby Shower Invitation (1).png"/>
          <p:cNvPicPr preferRelativeResize="0"/>
          <p:nvPr/>
        </p:nvPicPr>
        <p:blipFill rotWithShape="1">
          <a:blip r:embed="rId6">
            <a:alphaModFix/>
          </a:blip>
          <a:srcRect b="34895" l="23934" r="27517" t="34617"/>
          <a:stretch/>
        </p:blipFill>
        <p:spPr>
          <a:xfrm flipH="1" rot="2379809">
            <a:off x="7054865" y="7820671"/>
            <a:ext cx="828870" cy="733728"/>
          </a:xfrm>
          <a:prstGeom prst="rect">
            <a:avLst/>
          </a:prstGeom>
          <a:noFill/>
          <a:ln>
            <a:noFill/>
          </a:ln>
        </p:spPr>
      </p:pic>
      <p:pic>
        <p:nvPicPr>
          <p:cNvPr id="117" name="Google Shape;117;p14" title="Roxy's Baby Shower Invitation (1).png"/>
          <p:cNvPicPr preferRelativeResize="0"/>
          <p:nvPr/>
        </p:nvPicPr>
        <p:blipFill rotWithShape="1">
          <a:blip r:embed="rId6">
            <a:alphaModFix/>
          </a:blip>
          <a:srcRect b="34895" l="23934" r="27517" t="34617"/>
          <a:stretch/>
        </p:blipFill>
        <p:spPr>
          <a:xfrm flipH="1" rot="2379809">
            <a:off x="7054865" y="8755646"/>
            <a:ext cx="828870" cy="733728"/>
          </a:xfrm>
          <a:prstGeom prst="rect">
            <a:avLst/>
          </a:prstGeom>
          <a:noFill/>
          <a:ln>
            <a:noFill/>
          </a:ln>
        </p:spPr>
      </p:pic>
      <p:sp>
        <p:nvSpPr>
          <p:cNvPr id="118" name="Google Shape;118;p14"/>
          <p:cNvSpPr txBox="1"/>
          <p:nvPr/>
        </p:nvSpPr>
        <p:spPr>
          <a:xfrm>
            <a:off x="7943600" y="6131350"/>
            <a:ext cx="3276000" cy="5253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i="1" lang="en-US" sz="1777">
                <a:solidFill>
                  <a:srgbClr val="529700"/>
                </a:solidFill>
                <a:uFill>
                  <a:noFill/>
                </a:uFill>
                <a:latin typeface="Poppins"/>
                <a:ea typeface="Poppins"/>
                <a:cs typeface="Poppins"/>
                <a:sym typeface="Poppins"/>
                <a:hlinkClick action="ppaction://hlinksldjump" r:id="rId7">
                  <a:extLst>
                    <a:ext uri="{A12FA001-AC4F-418D-AE19-62706E023703}">
                      <ahyp:hlinkClr val="tx"/>
                    </a:ext>
                  </a:extLst>
                </a:hlinkClick>
              </a:rPr>
              <a:t>Všechna témata a klíčová sdělení</a:t>
            </a:r>
            <a:endParaRPr i="1" sz="1777">
              <a:solidFill>
                <a:srgbClr val="529700"/>
              </a:solidFill>
              <a:latin typeface="Poppins"/>
              <a:ea typeface="Poppins"/>
              <a:cs typeface="Poppins"/>
              <a:sym typeface="Poppins"/>
            </a:endParaRPr>
          </a:p>
        </p:txBody>
      </p:sp>
      <p:sp>
        <p:nvSpPr>
          <p:cNvPr id="119" name="Google Shape;119;p14"/>
          <p:cNvSpPr txBox="1"/>
          <p:nvPr/>
        </p:nvSpPr>
        <p:spPr>
          <a:xfrm>
            <a:off x="7943600" y="6989913"/>
            <a:ext cx="3276000" cy="5253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i="1" lang="en-US" sz="1777">
                <a:solidFill>
                  <a:srgbClr val="529700"/>
                </a:solidFill>
                <a:uFill>
                  <a:noFill/>
                </a:uFill>
                <a:latin typeface="Poppins"/>
                <a:ea typeface="Poppins"/>
                <a:cs typeface="Poppins"/>
                <a:sym typeface="Poppins"/>
                <a:hlinkClick action="ppaction://hlinksldjump" r:id="rId8">
                  <a:extLst>
                    <a:ext uri="{A12FA001-AC4F-418D-AE19-62706E023703}">
                      <ahyp:hlinkClr val="tx"/>
                    </a:ext>
                  </a:extLst>
                </a:hlinkClick>
              </a:rPr>
              <a:t>Úvod</a:t>
            </a:r>
            <a:r>
              <a:rPr i="1" lang="en-US" sz="1777">
                <a:solidFill>
                  <a:srgbClr val="529700"/>
                </a:solidFill>
                <a:uFill>
                  <a:noFill/>
                </a:uFill>
                <a:latin typeface="Poppins"/>
                <a:ea typeface="Poppins"/>
                <a:cs typeface="Poppins"/>
                <a:sym typeface="Poppins"/>
                <a:hlinkClick action="ppaction://hlinksldjump" r:id="rId9">
                  <a:extLst>
                    <a:ext uri="{A12FA001-AC4F-418D-AE19-62706E023703}">
                      <ahyp:hlinkClr val="tx"/>
                    </a:ext>
                  </a:extLst>
                </a:hlinkClick>
              </a:rPr>
              <a:t> ke kritickému myšlení ve třídě</a:t>
            </a:r>
            <a:endParaRPr i="1" sz="1777">
              <a:solidFill>
                <a:srgbClr val="529700"/>
              </a:solidFill>
              <a:latin typeface="Poppins"/>
              <a:ea typeface="Poppins"/>
              <a:cs typeface="Poppins"/>
              <a:sym typeface="Poppins"/>
            </a:endParaRPr>
          </a:p>
        </p:txBody>
      </p:sp>
      <p:sp>
        <p:nvSpPr>
          <p:cNvPr id="120" name="Google Shape;120;p14"/>
          <p:cNvSpPr txBox="1"/>
          <p:nvPr/>
        </p:nvSpPr>
        <p:spPr>
          <a:xfrm>
            <a:off x="7943588" y="8056275"/>
            <a:ext cx="3276000" cy="2625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i="1" lang="en-US" sz="1777">
                <a:solidFill>
                  <a:srgbClr val="529700"/>
                </a:solidFill>
                <a:uFill>
                  <a:noFill/>
                </a:uFill>
                <a:latin typeface="Poppins"/>
                <a:ea typeface="Poppins"/>
                <a:cs typeface="Poppins"/>
                <a:sym typeface="Poppins"/>
                <a:hlinkClick action="ppaction://hlinksldjump" r:id="rId10">
                  <a:extLst>
                    <a:ext uri="{A12FA001-AC4F-418D-AE19-62706E023703}">
                      <ahyp:hlinkClr val="tx"/>
                    </a:ext>
                  </a:extLst>
                </a:hlinkClick>
              </a:rPr>
              <a:t>Tři způsoby využití mikrolekcí</a:t>
            </a:r>
            <a:endParaRPr i="1" sz="1777">
              <a:solidFill>
                <a:srgbClr val="529700"/>
              </a:solidFill>
              <a:latin typeface="Poppins"/>
              <a:ea typeface="Poppins"/>
              <a:cs typeface="Poppins"/>
              <a:sym typeface="Poppins"/>
            </a:endParaRPr>
          </a:p>
        </p:txBody>
      </p:sp>
      <p:sp>
        <p:nvSpPr>
          <p:cNvPr id="121" name="Google Shape;121;p14"/>
          <p:cNvSpPr txBox="1"/>
          <p:nvPr/>
        </p:nvSpPr>
        <p:spPr>
          <a:xfrm>
            <a:off x="7943588" y="8991250"/>
            <a:ext cx="3276000" cy="2625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i="1" lang="en-US" sz="1777">
                <a:solidFill>
                  <a:srgbClr val="529700"/>
                </a:solidFill>
                <a:uFill>
                  <a:noFill/>
                </a:uFill>
                <a:latin typeface="Poppins"/>
                <a:ea typeface="Poppins"/>
                <a:cs typeface="Poppins"/>
                <a:sym typeface="Poppins"/>
                <a:hlinkClick action="ppaction://hlinksldjump" r:id="rId11">
                  <a:extLst>
                    <a:ext uri="{A12FA001-AC4F-418D-AE19-62706E023703}">
                      <ahyp:hlinkClr val="tx"/>
                    </a:ext>
                  </a:extLst>
                </a:hlinkClick>
              </a:rPr>
              <a:t>Microcertifikace</a:t>
            </a:r>
            <a:endParaRPr i="1" sz="1777">
              <a:solidFill>
                <a:srgbClr val="529700"/>
              </a:solidFill>
              <a:latin typeface="Poppins"/>
              <a:ea typeface="Poppins"/>
              <a:cs typeface="Poppins"/>
              <a:sym typeface="Poppins"/>
            </a:endParaRPr>
          </a:p>
        </p:txBody>
      </p:sp>
      <p:pic>
        <p:nvPicPr>
          <p:cNvPr id="122" name="Google Shape;122;p14" title="Roxy's Baby Shower Invitation (1).png"/>
          <p:cNvPicPr preferRelativeResize="0"/>
          <p:nvPr/>
        </p:nvPicPr>
        <p:blipFill rotWithShape="1">
          <a:blip r:embed="rId6">
            <a:alphaModFix/>
          </a:blip>
          <a:srcRect b="34895" l="23934" r="27517" t="34617"/>
          <a:stretch/>
        </p:blipFill>
        <p:spPr>
          <a:xfrm flipH="1" rot="2379809">
            <a:off x="1218659" y="6016483"/>
            <a:ext cx="828870" cy="733728"/>
          </a:xfrm>
          <a:prstGeom prst="rect">
            <a:avLst/>
          </a:prstGeom>
          <a:noFill/>
          <a:ln>
            <a:noFill/>
          </a:ln>
        </p:spPr>
      </p:pic>
      <p:pic>
        <p:nvPicPr>
          <p:cNvPr id="123" name="Google Shape;123;p14" title="Roxy's Baby Shower Invitation (1).png"/>
          <p:cNvPicPr preferRelativeResize="0"/>
          <p:nvPr/>
        </p:nvPicPr>
        <p:blipFill rotWithShape="1">
          <a:blip r:embed="rId6">
            <a:alphaModFix/>
          </a:blip>
          <a:srcRect b="34895" l="23934" r="27517" t="34617"/>
          <a:stretch/>
        </p:blipFill>
        <p:spPr>
          <a:xfrm flipH="1" rot="2379809">
            <a:off x="1218659" y="7135989"/>
            <a:ext cx="828870" cy="733728"/>
          </a:xfrm>
          <a:prstGeom prst="rect">
            <a:avLst/>
          </a:prstGeom>
          <a:noFill/>
          <a:ln>
            <a:noFill/>
          </a:ln>
        </p:spPr>
      </p:pic>
      <p:pic>
        <p:nvPicPr>
          <p:cNvPr id="124" name="Google Shape;124;p14" title="Roxy's Baby Shower Invitation (1).png"/>
          <p:cNvPicPr preferRelativeResize="0"/>
          <p:nvPr/>
        </p:nvPicPr>
        <p:blipFill rotWithShape="1">
          <a:blip r:embed="rId6">
            <a:alphaModFix/>
          </a:blip>
          <a:srcRect b="34895" l="23934" r="27517" t="34617"/>
          <a:stretch/>
        </p:blipFill>
        <p:spPr>
          <a:xfrm flipH="1" rot="2379809">
            <a:off x="1218659" y="8255496"/>
            <a:ext cx="828870" cy="733728"/>
          </a:xfrm>
          <a:prstGeom prst="rect">
            <a:avLst/>
          </a:prstGeom>
          <a:noFill/>
          <a:ln>
            <a:noFill/>
          </a:ln>
        </p:spPr>
      </p:pic>
      <p:pic>
        <p:nvPicPr>
          <p:cNvPr id="125" name="Google Shape;125;p14" title="Roxy's Baby Shower Invitation (1).png"/>
          <p:cNvPicPr preferRelativeResize="0"/>
          <p:nvPr/>
        </p:nvPicPr>
        <p:blipFill rotWithShape="1">
          <a:blip r:embed="rId6">
            <a:alphaModFix/>
          </a:blip>
          <a:srcRect b="34895" l="23934" r="27517" t="34617"/>
          <a:stretch/>
        </p:blipFill>
        <p:spPr>
          <a:xfrm flipH="1" rot="2379809">
            <a:off x="12900809" y="6078071"/>
            <a:ext cx="828870" cy="733728"/>
          </a:xfrm>
          <a:prstGeom prst="rect">
            <a:avLst/>
          </a:prstGeom>
          <a:noFill/>
          <a:ln>
            <a:noFill/>
          </a:ln>
        </p:spPr>
      </p:pic>
      <p:pic>
        <p:nvPicPr>
          <p:cNvPr id="126" name="Google Shape;126;p14" title="Roxy's Baby Shower Invitation (1).png"/>
          <p:cNvPicPr preferRelativeResize="0"/>
          <p:nvPr/>
        </p:nvPicPr>
        <p:blipFill rotWithShape="1">
          <a:blip r:embed="rId6">
            <a:alphaModFix/>
          </a:blip>
          <a:srcRect b="34895" l="23934" r="27517" t="34617"/>
          <a:stretch/>
        </p:blipFill>
        <p:spPr>
          <a:xfrm flipH="1" rot="2379809">
            <a:off x="12900809" y="7013046"/>
            <a:ext cx="828870" cy="733728"/>
          </a:xfrm>
          <a:prstGeom prst="rect">
            <a:avLst/>
          </a:prstGeom>
          <a:noFill/>
          <a:ln>
            <a:noFill/>
          </a:ln>
        </p:spPr>
      </p:pic>
      <p:pic>
        <p:nvPicPr>
          <p:cNvPr id="127" name="Google Shape;127;p14" title="Roxy's Baby Shower Invitation (1).png"/>
          <p:cNvPicPr preferRelativeResize="0"/>
          <p:nvPr/>
        </p:nvPicPr>
        <p:blipFill rotWithShape="1">
          <a:blip r:embed="rId6">
            <a:alphaModFix/>
          </a:blip>
          <a:srcRect b="34895" l="23934" r="27517" t="34617"/>
          <a:stretch/>
        </p:blipFill>
        <p:spPr>
          <a:xfrm flipH="1" rot="2379809">
            <a:off x="12900809" y="7948021"/>
            <a:ext cx="828870" cy="733728"/>
          </a:xfrm>
          <a:prstGeom prst="rect">
            <a:avLst/>
          </a:prstGeom>
          <a:noFill/>
          <a:ln>
            <a:noFill/>
          </a:ln>
        </p:spPr>
      </p:pic>
      <p:pic>
        <p:nvPicPr>
          <p:cNvPr id="128" name="Google Shape;128;p14" title="Roxy's Baby Shower Invitation (1).png"/>
          <p:cNvPicPr preferRelativeResize="0"/>
          <p:nvPr/>
        </p:nvPicPr>
        <p:blipFill rotWithShape="1">
          <a:blip r:embed="rId6">
            <a:alphaModFix/>
          </a:blip>
          <a:srcRect b="34895" l="23934" r="27517" t="34617"/>
          <a:stretch/>
        </p:blipFill>
        <p:spPr>
          <a:xfrm flipH="1" rot="2379809">
            <a:off x="12900809" y="8882996"/>
            <a:ext cx="828870" cy="733728"/>
          </a:xfrm>
          <a:prstGeom prst="rect">
            <a:avLst/>
          </a:prstGeom>
          <a:noFill/>
          <a:ln>
            <a:noFill/>
          </a:ln>
        </p:spPr>
      </p:pic>
      <p:sp>
        <p:nvSpPr>
          <p:cNvPr id="129" name="Google Shape;129;p14"/>
          <p:cNvSpPr txBox="1"/>
          <p:nvPr/>
        </p:nvSpPr>
        <p:spPr>
          <a:xfrm>
            <a:off x="13782400" y="6224725"/>
            <a:ext cx="3276000" cy="5253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i="1" lang="en-US" sz="1777">
                <a:solidFill>
                  <a:srgbClr val="529700"/>
                </a:solidFill>
                <a:uFill>
                  <a:noFill/>
                </a:uFill>
                <a:latin typeface="Poppins"/>
                <a:ea typeface="Poppins"/>
                <a:cs typeface="Poppins"/>
                <a:sym typeface="Poppins"/>
                <a:hlinkClick action="ppaction://hlinksldjump" r:id="rId12">
                  <a:extLst>
                    <a:ext uri="{A12FA001-AC4F-418D-AE19-62706E023703}">
                      <ahyp:hlinkClr val="tx"/>
                    </a:ext>
                  </a:extLst>
                </a:hlinkClick>
              </a:rPr>
              <a:t>Stručný průvodce pro učitele (k misinformacím)</a:t>
            </a:r>
            <a:endParaRPr i="1" sz="1777">
              <a:solidFill>
                <a:srgbClr val="529700"/>
              </a:solidFill>
              <a:latin typeface="Poppins"/>
              <a:ea typeface="Poppins"/>
              <a:cs typeface="Poppins"/>
              <a:sym typeface="Poppins"/>
            </a:endParaRPr>
          </a:p>
        </p:txBody>
      </p:sp>
      <p:sp>
        <p:nvSpPr>
          <p:cNvPr id="130" name="Google Shape;130;p14"/>
          <p:cNvSpPr txBox="1"/>
          <p:nvPr/>
        </p:nvSpPr>
        <p:spPr>
          <a:xfrm>
            <a:off x="13782400" y="7090425"/>
            <a:ext cx="3276000" cy="5253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i="1" lang="en-US" sz="1777">
                <a:solidFill>
                  <a:srgbClr val="529700"/>
                </a:solidFill>
                <a:uFill>
                  <a:noFill/>
                </a:uFill>
                <a:latin typeface="Poppins"/>
                <a:ea typeface="Poppins"/>
                <a:cs typeface="Poppins"/>
                <a:sym typeface="Poppins"/>
                <a:hlinkClick action="ppaction://hlinksldjump" r:id="rId13">
                  <a:extLst>
                    <a:ext uri="{A12FA001-AC4F-418D-AE19-62706E023703}">
                      <ahyp:hlinkClr val="tx"/>
                    </a:ext>
                  </a:extLst>
                </a:hlinkClick>
              </a:rPr>
              <a:t>Jak učit žáky vyhodnocovat protichůdné zdroje</a:t>
            </a:r>
            <a:endParaRPr i="1" sz="1777">
              <a:solidFill>
                <a:srgbClr val="529700"/>
              </a:solidFill>
              <a:latin typeface="Poppins"/>
              <a:ea typeface="Poppins"/>
              <a:cs typeface="Poppins"/>
              <a:sym typeface="Poppins"/>
            </a:endParaRPr>
          </a:p>
        </p:txBody>
      </p:sp>
      <p:sp>
        <p:nvSpPr>
          <p:cNvPr id="131" name="Google Shape;131;p14"/>
          <p:cNvSpPr txBox="1"/>
          <p:nvPr/>
        </p:nvSpPr>
        <p:spPr>
          <a:xfrm>
            <a:off x="13782400" y="8218925"/>
            <a:ext cx="3276000" cy="2625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i="1" lang="en-US" sz="1777">
                <a:solidFill>
                  <a:srgbClr val="529700"/>
                </a:solidFill>
                <a:uFill>
                  <a:noFill/>
                </a:uFill>
                <a:latin typeface="Poppins"/>
                <a:ea typeface="Poppins"/>
                <a:cs typeface="Poppins"/>
                <a:sym typeface="Poppins"/>
                <a:hlinkClick action="ppaction://hlinksldjump" r:id="rId14">
                  <a:extLst>
                    <a:ext uri="{A12FA001-AC4F-418D-AE19-62706E023703}">
                      <ahyp:hlinkClr val="tx"/>
                    </a:ext>
                  </a:extLst>
                </a:hlinkClick>
              </a:rPr>
              <a:t>Aktivity do výuky</a:t>
            </a:r>
            <a:endParaRPr i="1" sz="1777">
              <a:solidFill>
                <a:srgbClr val="529700"/>
              </a:solidFill>
              <a:latin typeface="Poppins"/>
              <a:ea typeface="Poppins"/>
              <a:cs typeface="Poppins"/>
              <a:sym typeface="Poppins"/>
            </a:endParaRPr>
          </a:p>
        </p:txBody>
      </p:sp>
      <p:sp>
        <p:nvSpPr>
          <p:cNvPr id="132" name="Google Shape;132;p14"/>
          <p:cNvSpPr txBox="1"/>
          <p:nvPr/>
        </p:nvSpPr>
        <p:spPr>
          <a:xfrm>
            <a:off x="13782400" y="9011350"/>
            <a:ext cx="3276000" cy="2625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i="1" lang="en-US" sz="1777">
                <a:solidFill>
                  <a:srgbClr val="529700"/>
                </a:solidFill>
                <a:uFill>
                  <a:noFill/>
                </a:uFill>
                <a:latin typeface="Poppins"/>
                <a:ea typeface="Poppins"/>
                <a:cs typeface="Poppins"/>
                <a:sym typeface="Poppins"/>
                <a:hlinkClick action="ppaction://hlinksldjump" r:id="rId15">
                  <a:extLst>
                    <a:ext uri="{A12FA001-AC4F-418D-AE19-62706E023703}">
                      <ahyp:hlinkClr val="tx"/>
                    </a:ext>
                  </a:extLst>
                </a:hlinkClick>
              </a:rPr>
              <a:t>Jak překládat mikrolekce</a:t>
            </a:r>
            <a:endParaRPr i="1" sz="1777">
              <a:solidFill>
                <a:srgbClr val="529700"/>
              </a:solidFill>
              <a:latin typeface="Poppins"/>
              <a:ea typeface="Poppins"/>
              <a:cs typeface="Poppins"/>
              <a:sym typeface="Poppins"/>
            </a:endParaRPr>
          </a:p>
        </p:txBody>
      </p:sp>
      <p:grpSp>
        <p:nvGrpSpPr>
          <p:cNvPr id="133" name="Google Shape;133;p14"/>
          <p:cNvGrpSpPr/>
          <p:nvPr/>
        </p:nvGrpSpPr>
        <p:grpSpPr>
          <a:xfrm>
            <a:off x="125" y="2473220"/>
            <a:ext cx="18322500" cy="2913993"/>
            <a:chOff x="125" y="2473220"/>
            <a:chExt cx="18322500" cy="2913993"/>
          </a:xfrm>
        </p:grpSpPr>
        <p:cxnSp>
          <p:nvCxnSpPr>
            <p:cNvPr id="134" name="Google Shape;134;p14"/>
            <p:cNvCxnSpPr>
              <a:stCxn id="135" idx="4"/>
              <a:endCxn id="105" idx="0"/>
            </p:cNvCxnSpPr>
            <p:nvPr/>
          </p:nvCxnSpPr>
          <p:spPr>
            <a:xfrm>
              <a:off x="15010846" y="3356243"/>
              <a:ext cx="8400" cy="1999800"/>
            </a:xfrm>
            <a:prstGeom prst="straightConnector1">
              <a:avLst/>
            </a:prstGeom>
            <a:noFill/>
            <a:ln cap="flat" cmpd="sng" w="9525">
              <a:solidFill>
                <a:schemeClr val="dk2"/>
              </a:solidFill>
              <a:prstDash val="solid"/>
              <a:round/>
              <a:headEnd len="med" w="med" type="none"/>
              <a:tailEnd len="med" w="med" type="none"/>
            </a:ln>
          </p:spPr>
        </p:cxnSp>
        <p:cxnSp>
          <p:nvCxnSpPr>
            <p:cNvPr id="136" name="Google Shape;136;p14"/>
            <p:cNvCxnSpPr>
              <a:stCxn id="137" idx="4"/>
              <a:endCxn id="104" idx="0"/>
            </p:cNvCxnSpPr>
            <p:nvPr/>
          </p:nvCxnSpPr>
          <p:spPr>
            <a:xfrm>
              <a:off x="9161209" y="3356814"/>
              <a:ext cx="15600" cy="2030400"/>
            </a:xfrm>
            <a:prstGeom prst="straightConnector1">
              <a:avLst/>
            </a:prstGeom>
            <a:noFill/>
            <a:ln cap="flat" cmpd="sng" w="9525">
              <a:solidFill>
                <a:schemeClr val="dk2"/>
              </a:solidFill>
              <a:prstDash val="solid"/>
              <a:round/>
              <a:headEnd len="med" w="med" type="none"/>
              <a:tailEnd len="med" w="med" type="none"/>
            </a:ln>
          </p:spPr>
        </p:cxnSp>
        <p:cxnSp>
          <p:nvCxnSpPr>
            <p:cNvPr id="138" name="Google Shape;138;p14"/>
            <p:cNvCxnSpPr/>
            <p:nvPr/>
          </p:nvCxnSpPr>
          <p:spPr>
            <a:xfrm flipH="1">
              <a:off x="125" y="3186541"/>
              <a:ext cx="18322500" cy="46800"/>
            </a:xfrm>
            <a:prstGeom prst="straightConnector1">
              <a:avLst/>
            </a:prstGeom>
            <a:noFill/>
            <a:ln cap="flat" cmpd="sng" w="9525">
              <a:solidFill>
                <a:schemeClr val="dk2"/>
              </a:solidFill>
              <a:prstDash val="solid"/>
              <a:round/>
              <a:headEnd len="med" w="med" type="none"/>
              <a:tailEnd len="med" w="med" type="none"/>
            </a:ln>
          </p:spPr>
        </p:cxnSp>
        <p:sp>
          <p:nvSpPr>
            <p:cNvPr id="139" name="Google Shape;139;p14"/>
            <p:cNvSpPr/>
            <p:nvPr/>
          </p:nvSpPr>
          <p:spPr>
            <a:xfrm>
              <a:off x="8193663" y="2574267"/>
              <a:ext cx="1827300" cy="1536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0" name="Google Shape;140;p14"/>
            <p:cNvSpPr/>
            <p:nvPr/>
          </p:nvSpPr>
          <p:spPr>
            <a:xfrm>
              <a:off x="14127830" y="2574267"/>
              <a:ext cx="1827300" cy="1536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7" name="Google Shape;107;p14"/>
            <p:cNvSpPr/>
            <p:nvPr/>
          </p:nvSpPr>
          <p:spPr>
            <a:xfrm>
              <a:off x="2437400" y="2574267"/>
              <a:ext cx="1827300" cy="1536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41" name="Google Shape;141;p14"/>
            <p:cNvPicPr preferRelativeResize="0"/>
            <p:nvPr/>
          </p:nvPicPr>
          <p:blipFill rotWithShape="1">
            <a:blip r:embed="rId16">
              <a:alphaModFix/>
            </a:blip>
            <a:srcRect b="55962" l="9701" r="77522" t="26137"/>
            <a:stretch/>
          </p:blipFill>
          <p:spPr>
            <a:xfrm>
              <a:off x="2724706" y="2694758"/>
              <a:ext cx="1387973" cy="1093875"/>
            </a:xfrm>
            <a:prstGeom prst="rect">
              <a:avLst/>
            </a:prstGeom>
            <a:noFill/>
            <a:ln>
              <a:noFill/>
            </a:ln>
          </p:spPr>
        </p:pic>
        <p:pic>
          <p:nvPicPr>
            <p:cNvPr id="142" name="Google Shape;142;p14"/>
            <p:cNvPicPr preferRelativeResize="0"/>
            <p:nvPr/>
          </p:nvPicPr>
          <p:blipFill rotWithShape="1">
            <a:blip r:embed="rId16">
              <a:alphaModFix/>
            </a:blip>
            <a:srcRect b="51537" l="21596" r="64579" t="23311"/>
            <a:stretch/>
          </p:blipFill>
          <p:spPr>
            <a:xfrm>
              <a:off x="8356402" y="2546489"/>
              <a:ext cx="1501824" cy="1536951"/>
            </a:xfrm>
            <a:prstGeom prst="rect">
              <a:avLst/>
            </a:prstGeom>
            <a:noFill/>
            <a:ln>
              <a:noFill/>
            </a:ln>
          </p:spPr>
        </p:pic>
        <p:pic>
          <p:nvPicPr>
            <p:cNvPr id="143" name="Google Shape;143;p14"/>
            <p:cNvPicPr preferRelativeResize="0"/>
            <p:nvPr/>
          </p:nvPicPr>
          <p:blipFill rotWithShape="1">
            <a:blip r:embed="rId16">
              <a:alphaModFix/>
            </a:blip>
            <a:srcRect b="52652" l="34747" r="51429" t="22197"/>
            <a:stretch/>
          </p:blipFill>
          <p:spPr>
            <a:xfrm>
              <a:off x="14300365" y="2473220"/>
              <a:ext cx="1501824" cy="1536951"/>
            </a:xfrm>
            <a:prstGeom prst="rect">
              <a:avLst/>
            </a:prstGeom>
            <a:noFill/>
            <a:ln>
              <a:noFill/>
            </a:ln>
          </p:spPr>
        </p:pic>
      </p:grpSp>
      <p:grpSp>
        <p:nvGrpSpPr>
          <p:cNvPr id="144" name="Google Shape;144;p14"/>
          <p:cNvGrpSpPr/>
          <p:nvPr/>
        </p:nvGrpSpPr>
        <p:grpSpPr>
          <a:xfrm>
            <a:off x="-50" y="-323200"/>
            <a:ext cx="18322577" cy="1536950"/>
            <a:chOff x="0" y="-123825"/>
            <a:chExt cx="4503300" cy="888000"/>
          </a:xfrm>
        </p:grpSpPr>
        <p:sp>
          <p:nvSpPr>
            <p:cNvPr id="145" name="Google Shape;145;p14"/>
            <p:cNvSpPr/>
            <p:nvPr/>
          </p:nvSpPr>
          <p:spPr>
            <a:xfrm>
              <a:off x="0" y="0"/>
              <a:ext cx="4503162" cy="764056"/>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
            <p:cNvSpPr txBox="1"/>
            <p:nvPr/>
          </p:nvSpPr>
          <p:spPr>
            <a:xfrm>
              <a:off x="0" y="-123825"/>
              <a:ext cx="4503300" cy="888000"/>
            </a:xfrm>
            <a:prstGeom prst="rect">
              <a:avLst/>
            </a:prstGeom>
            <a:noFill/>
            <a:ln>
              <a:noFill/>
            </a:ln>
          </p:spPr>
          <p:txBody>
            <a:bodyPr anchorCtr="0" anchor="ctr" bIns="50800" lIns="50800" spcFirstLastPara="1" rIns="50800" wrap="square" tIns="50800">
              <a:noAutofit/>
            </a:bodyPr>
            <a:lstStyle/>
            <a:p>
              <a:pPr indent="0" lvl="0" marL="0" marR="0" rtl="0" algn="ctr">
                <a:lnSpc>
                  <a:spcPct val="217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7" name="Google Shape;147;p14">
            <a:hlinkClick action="ppaction://hlinksldjump" r:id="rId17"/>
          </p:cNvPr>
          <p:cNvSpPr/>
          <p:nvPr/>
        </p:nvSpPr>
        <p:spPr>
          <a:xfrm>
            <a:off x="2266833" y="177175"/>
            <a:ext cx="37080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8" name="Google Shape;148;p14"/>
          <p:cNvSpPr txBox="1"/>
          <p:nvPr/>
        </p:nvSpPr>
        <p:spPr>
          <a:xfrm>
            <a:off x="7092950" y="1206850"/>
            <a:ext cx="5594400" cy="1093200"/>
          </a:xfrm>
          <a:prstGeom prst="rect">
            <a:avLst/>
          </a:prstGeom>
          <a:noFill/>
          <a:ln>
            <a:noFill/>
          </a:ln>
        </p:spPr>
        <p:txBody>
          <a:bodyPr anchorCtr="0" anchor="t" bIns="0" lIns="0" spcFirstLastPara="1" rIns="0" wrap="square" tIns="0">
            <a:spAutoFit/>
          </a:bodyPr>
          <a:lstStyle/>
          <a:p>
            <a:pPr indent="0" lvl="0" marL="0" marR="0" rtl="0" algn="l">
              <a:lnSpc>
                <a:spcPct val="95999"/>
              </a:lnSpc>
              <a:spcBef>
                <a:spcPts val="0"/>
              </a:spcBef>
              <a:spcAft>
                <a:spcPts val="0"/>
              </a:spcAft>
              <a:buNone/>
            </a:pPr>
            <a:r>
              <a:rPr lang="en-US" sz="7399">
                <a:solidFill>
                  <a:srgbClr val="558C5D"/>
                </a:solidFill>
                <a:latin typeface="Poppins ExtraBold"/>
                <a:ea typeface="Poppins ExtraBold"/>
                <a:cs typeface="Poppins ExtraBold"/>
                <a:sym typeface="Poppins ExtraBold"/>
              </a:rPr>
              <a:t>Obsah</a:t>
            </a:r>
            <a:endParaRPr>
              <a:latin typeface="Poppins ExtraBold"/>
              <a:ea typeface="Poppins ExtraBold"/>
              <a:cs typeface="Poppins ExtraBold"/>
              <a:sym typeface="Poppins ExtraBold"/>
            </a:endParaRPr>
          </a:p>
        </p:txBody>
      </p:sp>
      <p:sp>
        <p:nvSpPr>
          <p:cNvPr id="149" name="Google Shape;149;p14"/>
          <p:cNvSpPr/>
          <p:nvPr/>
        </p:nvSpPr>
        <p:spPr>
          <a:xfrm>
            <a:off x="799516" y="177175"/>
            <a:ext cx="1166400" cy="5313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150" name="Google Shape;150;p14"/>
          <p:cNvGrpSpPr/>
          <p:nvPr/>
        </p:nvGrpSpPr>
        <p:grpSpPr>
          <a:xfrm>
            <a:off x="16138783" y="-126113"/>
            <a:ext cx="1166332" cy="1536949"/>
            <a:chOff x="0" y="-57150"/>
            <a:chExt cx="660400" cy="1133861"/>
          </a:xfrm>
        </p:grpSpPr>
        <p:sp>
          <p:nvSpPr>
            <p:cNvPr id="151" name="Google Shape;151;p14"/>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4"/>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3" name="Google Shape;153;p14"/>
          <p:cNvSpPr txBox="1"/>
          <p:nvPr/>
        </p:nvSpPr>
        <p:spPr>
          <a:xfrm>
            <a:off x="991308" y="295939"/>
            <a:ext cx="1026600" cy="3069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lang="en-US" sz="2077">
                <a:solidFill>
                  <a:schemeClr val="lt1"/>
                </a:solidFill>
                <a:latin typeface="Poppins ExtraBold"/>
                <a:ea typeface="Poppins ExtraBold"/>
                <a:cs typeface="Poppins ExtraBold"/>
                <a:sym typeface="Poppins ExtraBold"/>
              </a:rPr>
              <a:t>DOMŮ</a:t>
            </a:r>
            <a:endParaRPr b="1">
              <a:solidFill>
                <a:schemeClr val="lt1"/>
              </a:solidFill>
            </a:endParaRPr>
          </a:p>
        </p:txBody>
      </p:sp>
      <p:sp>
        <p:nvSpPr>
          <p:cNvPr id="154" name="Google Shape;154;p14"/>
          <p:cNvSpPr txBox="1"/>
          <p:nvPr/>
        </p:nvSpPr>
        <p:spPr>
          <a:xfrm>
            <a:off x="2301446" y="289365"/>
            <a:ext cx="3708000" cy="3069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lang="en-US" sz="2077">
                <a:solidFill>
                  <a:srgbClr val="FFFFFF"/>
                </a:solidFill>
                <a:latin typeface="Poppins"/>
                <a:ea typeface="Poppins"/>
                <a:cs typeface="Poppins"/>
                <a:sym typeface="Poppins"/>
              </a:rPr>
              <a:t>Úvod k příručce</a:t>
            </a:r>
            <a:endParaRPr sz="2077">
              <a:solidFill>
                <a:srgbClr val="FFFFFF"/>
              </a:solidFill>
              <a:latin typeface="Poppins"/>
              <a:ea typeface="Poppins"/>
              <a:cs typeface="Poppins"/>
              <a:sym typeface="Poppins"/>
            </a:endParaRPr>
          </a:p>
        </p:txBody>
      </p:sp>
      <p:sp>
        <p:nvSpPr>
          <p:cNvPr id="155" name="Google Shape;155;p14"/>
          <p:cNvSpPr txBox="1"/>
          <p:nvPr/>
        </p:nvSpPr>
        <p:spPr>
          <a:xfrm>
            <a:off x="6633533" y="316982"/>
            <a:ext cx="3542700" cy="3069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lang="en-US" sz="2077">
                <a:solidFill>
                  <a:srgbClr val="FFFFFF"/>
                </a:solidFill>
                <a:latin typeface="Poppins"/>
                <a:ea typeface="Poppins"/>
                <a:cs typeface="Poppins"/>
                <a:sym typeface="Poppins"/>
              </a:rPr>
              <a:t>Používání mikrolekcí</a:t>
            </a:r>
            <a:endParaRPr>
              <a:latin typeface="Poppins"/>
              <a:ea typeface="Poppins"/>
              <a:cs typeface="Poppins"/>
              <a:sym typeface="Poppins"/>
            </a:endParaRPr>
          </a:p>
        </p:txBody>
      </p:sp>
      <p:sp>
        <p:nvSpPr>
          <p:cNvPr id="156" name="Google Shape;156;p14"/>
          <p:cNvSpPr txBox="1"/>
          <p:nvPr/>
        </p:nvSpPr>
        <p:spPr>
          <a:xfrm>
            <a:off x="10511471" y="316982"/>
            <a:ext cx="5429100" cy="3069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lang="en-US" sz="2077">
                <a:solidFill>
                  <a:srgbClr val="FFFFFF"/>
                </a:solidFill>
                <a:latin typeface="Poppins"/>
                <a:ea typeface="Poppins"/>
                <a:cs typeface="Poppins"/>
                <a:sym typeface="Poppins"/>
              </a:rPr>
              <a:t>Šablony a nástroje pro kritické myšlení</a:t>
            </a:r>
            <a:endParaRPr sz="2077">
              <a:solidFill>
                <a:srgbClr val="FFFFFF"/>
              </a:solidFill>
              <a:latin typeface="Poppins"/>
              <a:ea typeface="Poppins"/>
              <a:cs typeface="Poppins"/>
              <a:sym typeface="Poppins"/>
            </a:endParaRPr>
          </a:p>
        </p:txBody>
      </p:sp>
      <p:sp>
        <p:nvSpPr>
          <p:cNvPr id="157" name="Google Shape;157;p14">
            <a:hlinkClick action="ppaction://hlinksldjump" r:id="rId18"/>
          </p:cNvPr>
          <p:cNvSpPr/>
          <p:nvPr/>
        </p:nvSpPr>
        <p:spPr>
          <a:xfrm flipH="1">
            <a:off x="920816" y="446010"/>
            <a:ext cx="1166332" cy="531244"/>
          </a:xfrm>
          <a:custGeom>
            <a:rect b="b" l="l" r="r" t="t"/>
            <a:pathLst>
              <a:path extrusionOk="0" h="531244" w="1166332">
                <a:moveTo>
                  <a:pt x="1166331" y="0"/>
                </a:moveTo>
                <a:lnTo>
                  <a:pt x="0" y="0"/>
                </a:lnTo>
                <a:lnTo>
                  <a:pt x="0" y="531244"/>
                </a:lnTo>
                <a:lnTo>
                  <a:pt x="1166331" y="531244"/>
                </a:lnTo>
                <a:lnTo>
                  <a:pt x="1166331" y="0"/>
                </a:lnTo>
                <a:close/>
              </a:path>
            </a:pathLst>
          </a:custGeom>
          <a:blipFill rotWithShape="1">
            <a:blip r:embed="rId19">
              <a:alphaModFix/>
            </a:blip>
            <a:stretch>
              <a:fillRect b="-20974" l="0" r="-264537" t="-679281"/>
            </a:stretch>
          </a:blipFill>
          <a:ln>
            <a:noFill/>
          </a:ln>
        </p:spPr>
      </p:sp>
      <p:sp>
        <p:nvSpPr>
          <p:cNvPr id="158" name="Google Shape;158;p14">
            <a:hlinkClick action="ppaction://hlinksldjump" r:id="rId20"/>
          </p:cNvPr>
          <p:cNvSpPr/>
          <p:nvPr/>
        </p:nvSpPr>
        <p:spPr>
          <a:xfrm>
            <a:off x="6344983" y="204775"/>
            <a:ext cx="33768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9" name="Google Shape;159;p14">
            <a:hlinkClick action="ppaction://hlinksldjump" r:id="rId21"/>
          </p:cNvPr>
          <p:cNvSpPr/>
          <p:nvPr/>
        </p:nvSpPr>
        <p:spPr>
          <a:xfrm>
            <a:off x="10234371" y="177175"/>
            <a:ext cx="5594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0" name="Google Shape;160;p14"/>
          <p:cNvSpPr/>
          <p:nvPr/>
        </p:nvSpPr>
        <p:spPr>
          <a:xfrm>
            <a:off x="16101937" y="-333689"/>
            <a:ext cx="1386547" cy="1707841"/>
          </a:xfrm>
          <a:custGeom>
            <a:rect b="b" l="l" r="r" t="t"/>
            <a:pathLst>
              <a:path extrusionOk="0" h="2732545" w="2498282">
                <a:moveTo>
                  <a:pt x="0" y="0"/>
                </a:moveTo>
                <a:lnTo>
                  <a:pt x="2498282" y="0"/>
                </a:lnTo>
                <a:lnTo>
                  <a:pt x="2498282" y="2732545"/>
                </a:lnTo>
                <a:lnTo>
                  <a:pt x="0" y="2732545"/>
                </a:lnTo>
                <a:lnTo>
                  <a:pt x="0" y="0"/>
                </a:lnTo>
                <a:close/>
              </a:path>
            </a:pathLst>
          </a:custGeom>
          <a:blipFill rotWithShape="1">
            <a:blip r:embed="rId22">
              <a:alphaModFix/>
            </a:blip>
            <a:stretch>
              <a:fillRect b="-236213" l="-269126" r="0" t="-1248"/>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sp>
        <p:nvSpPr>
          <p:cNvPr id="1019" name="Google Shape;1019;p32"/>
          <p:cNvSpPr/>
          <p:nvPr/>
        </p:nvSpPr>
        <p:spPr>
          <a:xfrm>
            <a:off x="0" y="1893101"/>
            <a:ext cx="18288000" cy="945600"/>
          </a:xfrm>
          <a:prstGeom prst="rect">
            <a:avLst/>
          </a:prstGeom>
          <a:solidFill>
            <a:srgbClr val="D2E7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20" name="Google Shape;1020;p32"/>
          <p:cNvSpPr txBox="1"/>
          <p:nvPr/>
        </p:nvSpPr>
        <p:spPr>
          <a:xfrm>
            <a:off x="156073" y="1990542"/>
            <a:ext cx="18140700" cy="7503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None/>
            </a:pPr>
            <a:r>
              <a:rPr i="1" lang="en-US" sz="5077">
                <a:solidFill>
                  <a:srgbClr val="396D32"/>
                </a:solidFill>
                <a:latin typeface="Poppins ExtraBold"/>
                <a:ea typeface="Poppins ExtraBold"/>
                <a:cs typeface="Poppins ExtraBold"/>
                <a:sym typeface="Poppins ExtraBold"/>
              </a:rPr>
              <a:t>Jak přeložit mikrolekci?</a:t>
            </a:r>
            <a:endParaRPr i="1" sz="5077">
              <a:solidFill>
                <a:srgbClr val="396D32"/>
              </a:solidFill>
              <a:latin typeface="Poppins ExtraBold"/>
              <a:ea typeface="Poppins ExtraBold"/>
              <a:cs typeface="Poppins ExtraBold"/>
              <a:sym typeface="Poppins ExtraBold"/>
            </a:endParaRPr>
          </a:p>
        </p:txBody>
      </p:sp>
      <p:sp>
        <p:nvSpPr>
          <p:cNvPr id="1021" name="Google Shape;1021;p32"/>
          <p:cNvSpPr txBox="1"/>
          <p:nvPr/>
        </p:nvSpPr>
        <p:spPr>
          <a:xfrm>
            <a:off x="510325" y="6951725"/>
            <a:ext cx="3957300" cy="4434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rPr b="1" lang="en-US" sz="3000">
                <a:solidFill>
                  <a:srgbClr val="255F1F"/>
                </a:solidFill>
                <a:latin typeface="Poppins"/>
                <a:ea typeface="Poppins"/>
                <a:cs typeface="Poppins"/>
                <a:sym typeface="Poppins"/>
              </a:rPr>
              <a:t>Kontrola kvality</a:t>
            </a:r>
            <a:endParaRPr b="1" sz="3000">
              <a:solidFill>
                <a:srgbClr val="255F1F"/>
              </a:solidFill>
              <a:latin typeface="Poppins"/>
              <a:ea typeface="Poppins"/>
              <a:cs typeface="Poppins"/>
              <a:sym typeface="Poppins"/>
            </a:endParaRPr>
          </a:p>
        </p:txBody>
      </p:sp>
      <p:sp>
        <p:nvSpPr>
          <p:cNvPr id="1022" name="Google Shape;1022;p32"/>
          <p:cNvSpPr txBox="1"/>
          <p:nvPr/>
        </p:nvSpPr>
        <p:spPr>
          <a:xfrm>
            <a:off x="510325" y="7631741"/>
            <a:ext cx="10585200" cy="3540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rPr lang="en-US" sz="2300">
                <a:solidFill>
                  <a:srgbClr val="529700"/>
                </a:solidFill>
                <a:latin typeface="Poppins SemiBold"/>
                <a:ea typeface="Poppins SemiBold"/>
                <a:cs typeface="Poppins SemiBold"/>
                <a:sym typeface="Poppins SemiBold"/>
              </a:rPr>
              <a:t>Hlavní ukazatele kvality: </a:t>
            </a:r>
            <a:endParaRPr sz="2300">
              <a:solidFill>
                <a:srgbClr val="529700"/>
              </a:solidFill>
              <a:latin typeface="Poppins SemiBold"/>
              <a:ea typeface="Poppins SemiBold"/>
              <a:cs typeface="Poppins SemiBold"/>
              <a:sym typeface="Poppins SemiBold"/>
            </a:endParaRPr>
          </a:p>
        </p:txBody>
      </p:sp>
      <p:sp>
        <p:nvSpPr>
          <p:cNvPr id="1023" name="Google Shape;1023;p32"/>
          <p:cNvSpPr txBox="1"/>
          <p:nvPr/>
        </p:nvSpPr>
        <p:spPr>
          <a:xfrm>
            <a:off x="510325" y="4640475"/>
            <a:ext cx="16641600" cy="1878000"/>
          </a:xfrm>
          <a:prstGeom prst="rect">
            <a:avLst/>
          </a:prstGeom>
          <a:noFill/>
          <a:ln>
            <a:noFill/>
          </a:ln>
        </p:spPr>
        <p:txBody>
          <a:bodyPr anchorCtr="0" anchor="t" bIns="0" lIns="0" spcFirstLastPara="1" rIns="0" wrap="square" tIns="0">
            <a:spAutoFit/>
          </a:bodyPr>
          <a:lstStyle/>
          <a:p>
            <a:pPr indent="0" lvl="0" marL="0" rtl="0" algn="just">
              <a:lnSpc>
                <a:spcPct val="170000"/>
              </a:lnSpc>
              <a:spcBef>
                <a:spcPts val="0"/>
              </a:spcBef>
              <a:spcAft>
                <a:spcPts val="0"/>
              </a:spcAft>
              <a:buClr>
                <a:schemeClr val="dk1"/>
              </a:buClr>
              <a:buSzPts val="1100"/>
              <a:buFont typeface="Arial"/>
              <a:buNone/>
            </a:pPr>
            <a:r>
              <a:rPr lang="en-US" sz="2000">
                <a:solidFill>
                  <a:srgbClr val="529700"/>
                </a:solidFill>
                <a:latin typeface="Poppins"/>
                <a:ea typeface="Poppins"/>
                <a:cs typeface="Poppins"/>
                <a:sym typeface="Poppins"/>
              </a:rPr>
              <a:t>Učitelé mají k šablonám v Canvě přístup přes web EcoBits. Pro práci se šablonami je potřeba účet Canva – stačí bezplatná verze, ale funguje i placená. Po otevření šablony si učitel vytvoří vlastní kopii, shromáždí texty k překladu, vloží překlady do návrhu a zkontroluje finální rozložení. Díky tomu si může každý pedagog, lektor nebo učitel snadno přizpůsobit materiály svému jazyku i konkrétním tématům ve výuce.</a:t>
            </a:r>
            <a:endParaRPr sz="2000">
              <a:solidFill>
                <a:srgbClr val="529800"/>
              </a:solidFill>
              <a:latin typeface="Poppins"/>
              <a:ea typeface="Poppins"/>
              <a:cs typeface="Poppins"/>
              <a:sym typeface="Poppins"/>
            </a:endParaRPr>
          </a:p>
        </p:txBody>
      </p:sp>
      <p:grpSp>
        <p:nvGrpSpPr>
          <p:cNvPr id="1024" name="Google Shape;1024;p32"/>
          <p:cNvGrpSpPr/>
          <p:nvPr/>
        </p:nvGrpSpPr>
        <p:grpSpPr>
          <a:xfrm>
            <a:off x="8169909" y="1236392"/>
            <a:ext cx="1948182" cy="851752"/>
            <a:chOff x="8169913" y="1236392"/>
            <a:chExt cx="1948182" cy="851752"/>
          </a:xfrm>
        </p:grpSpPr>
        <p:sp>
          <p:nvSpPr>
            <p:cNvPr id="1025" name="Google Shape;1025;p32">
              <a:hlinkClick/>
            </p:cNvPr>
            <p:cNvSpPr/>
            <p:nvPr/>
          </p:nvSpPr>
          <p:spPr>
            <a:xfrm>
              <a:off x="8169913" y="1340196"/>
              <a:ext cx="1903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1026" name="Google Shape;1026;p32" title="Roxy's Baby Shower Invitation (1).png"/>
            <p:cNvPicPr preferRelativeResize="0"/>
            <p:nvPr/>
          </p:nvPicPr>
          <p:blipFill rotWithShape="1">
            <a:blip r:embed="rId3">
              <a:alphaModFix/>
            </a:blip>
            <a:srcRect b="34895" l="23934" r="27517" t="34617"/>
            <a:stretch/>
          </p:blipFill>
          <p:spPr>
            <a:xfrm rot="-2696825">
              <a:off x="9597383" y="1363777"/>
              <a:ext cx="467585" cy="428221"/>
            </a:xfrm>
            <a:prstGeom prst="rect">
              <a:avLst/>
            </a:prstGeom>
            <a:noFill/>
            <a:ln>
              <a:noFill/>
            </a:ln>
          </p:spPr>
        </p:pic>
        <p:sp>
          <p:nvSpPr>
            <p:cNvPr id="1027" name="Google Shape;1027;p32">
              <a:hlinkClick/>
            </p:cNvPr>
            <p:cNvSpPr txBox="1"/>
            <p:nvPr/>
          </p:nvSpPr>
          <p:spPr>
            <a:xfrm>
              <a:off x="8224869" y="1378944"/>
              <a:ext cx="1363200" cy="709200"/>
            </a:xfrm>
            <a:prstGeom prst="rect">
              <a:avLst/>
            </a:prstGeom>
            <a:noFill/>
            <a:ln>
              <a:noFill/>
            </a:ln>
          </p:spPr>
          <p:txBody>
            <a:bodyPr anchorCtr="0" anchor="t" bIns="0" lIns="0" spcFirstLastPara="1" rIns="0" wrap="square" tIns="0">
              <a:spAutoFit/>
            </a:bodyPr>
            <a:lstStyle/>
            <a:p>
              <a:pPr indent="0" lvl="0" marL="0" rtl="0" algn="r">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4">
                    <a:extLst>
                      <a:ext uri="{A12FA001-AC4F-418D-AE19-62706E023703}">
                        <ahyp:hlinkClr val="tx"/>
                      </a:ext>
                    </a:extLst>
                  </a:hlinkClick>
                </a:rPr>
                <a:t>Stručný průvodce pro učitele</a:t>
              </a:r>
              <a:endParaRPr i="1" sz="1200">
                <a:solidFill>
                  <a:srgbClr val="205D1C"/>
                </a:solidFill>
                <a:latin typeface="Poppins"/>
                <a:ea typeface="Poppins"/>
                <a:cs typeface="Poppins"/>
                <a:sym typeface="Poppins"/>
              </a:endParaRPr>
            </a:p>
            <a:p>
              <a:pPr indent="0" lvl="0" marL="0" marR="0" rtl="0" algn="r">
                <a:lnSpc>
                  <a:spcPct val="96003"/>
                </a:lnSpc>
                <a:spcBef>
                  <a:spcPts val="0"/>
                </a:spcBef>
                <a:spcAft>
                  <a:spcPts val="0"/>
                </a:spcAft>
                <a:buNone/>
              </a:pPr>
              <a:r>
                <a:t/>
              </a:r>
              <a:endParaRPr i="1" sz="1200">
                <a:solidFill>
                  <a:srgbClr val="205D1C"/>
                </a:solidFill>
                <a:latin typeface="Poppins"/>
                <a:ea typeface="Poppins"/>
                <a:cs typeface="Poppins"/>
                <a:sym typeface="Poppins"/>
              </a:endParaRPr>
            </a:p>
            <a:p>
              <a:pPr indent="0" lvl="0" marL="0" marR="0" rtl="0" algn="r">
                <a:lnSpc>
                  <a:spcPct val="96003"/>
                </a:lnSpc>
                <a:spcBef>
                  <a:spcPts val="0"/>
                </a:spcBef>
                <a:spcAft>
                  <a:spcPts val="0"/>
                </a:spcAft>
                <a:buNone/>
              </a:pPr>
              <a:r>
                <a:t/>
              </a:r>
              <a:endParaRPr i="1" sz="1200">
                <a:solidFill>
                  <a:srgbClr val="205D1C"/>
                </a:solidFill>
                <a:latin typeface="Poppins"/>
                <a:ea typeface="Poppins"/>
                <a:cs typeface="Poppins"/>
                <a:sym typeface="Poppins"/>
              </a:endParaRPr>
            </a:p>
          </p:txBody>
        </p:sp>
      </p:grpSp>
      <p:sp>
        <p:nvSpPr>
          <p:cNvPr id="1028" name="Google Shape;1028;p32">
            <a:hlinkClick action="ppaction://hlinksldjump" r:id="rId5"/>
          </p:cNvPr>
          <p:cNvSpPr/>
          <p:nvPr/>
        </p:nvSpPr>
        <p:spPr>
          <a:xfrm>
            <a:off x="10335107" y="1340200"/>
            <a:ext cx="29595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1029" name="Google Shape;1029;p32" title="Roxy's Baby Shower Invitation (1).png"/>
          <p:cNvPicPr preferRelativeResize="0"/>
          <p:nvPr/>
        </p:nvPicPr>
        <p:blipFill rotWithShape="1">
          <a:blip r:embed="rId3">
            <a:alphaModFix/>
          </a:blip>
          <a:srcRect b="34895" l="23934" r="27517" t="34617"/>
          <a:stretch/>
        </p:blipFill>
        <p:spPr>
          <a:xfrm rot="-2696825">
            <a:off x="12684008" y="1353639"/>
            <a:ext cx="467585" cy="428221"/>
          </a:xfrm>
          <a:prstGeom prst="rect">
            <a:avLst/>
          </a:prstGeom>
          <a:noFill/>
          <a:ln>
            <a:noFill/>
          </a:ln>
        </p:spPr>
      </p:pic>
      <p:sp>
        <p:nvSpPr>
          <p:cNvPr id="1030" name="Google Shape;1030;p32">
            <a:hlinkClick action="ppaction://hlinksldjump" r:id="rId6"/>
          </p:cNvPr>
          <p:cNvSpPr txBox="1"/>
          <p:nvPr/>
        </p:nvSpPr>
        <p:spPr>
          <a:xfrm>
            <a:off x="10428100" y="1310825"/>
            <a:ext cx="2773500" cy="702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1100"/>
              <a:buFont typeface="Arial"/>
              <a:buNone/>
            </a:pPr>
            <a:r>
              <a:rPr i="1" lang="en-US" sz="1500">
                <a:solidFill>
                  <a:srgbClr val="205D1C"/>
                </a:solidFill>
                <a:uFill>
                  <a:noFill/>
                </a:uFill>
                <a:latin typeface="Calibri"/>
                <a:ea typeface="Calibri"/>
                <a:cs typeface="Calibri"/>
                <a:sym typeface="Calibri"/>
                <a:hlinkClick action="ppaction://hlinksldjump" r:id="rId7">
                  <a:extLst>
                    <a:ext uri="{A12FA001-AC4F-418D-AE19-62706E023703}">
                      <ahyp:hlinkClr val="tx"/>
                    </a:ext>
                  </a:extLst>
                </a:hlinkClick>
              </a:rPr>
              <a:t>J</a:t>
            </a:r>
            <a:r>
              <a:rPr i="1" lang="en-US" sz="1200">
                <a:solidFill>
                  <a:srgbClr val="205D1C"/>
                </a:solidFill>
                <a:uFill>
                  <a:noFill/>
                </a:uFill>
                <a:latin typeface="Poppins"/>
                <a:ea typeface="Poppins"/>
                <a:cs typeface="Poppins"/>
                <a:sym typeface="Poppins"/>
                <a:hlinkClick action="ppaction://hlinksldjump" r:id="rId8">
                  <a:extLst>
                    <a:ext uri="{A12FA001-AC4F-418D-AE19-62706E023703}">
                      <ahyp:hlinkClr val="tx"/>
                    </a:ext>
                  </a:extLst>
                </a:hlinkClick>
              </a:rPr>
              <a:t>ak pomoci žákům vyhodnocovat protichůdné zdroje?</a:t>
            </a:r>
            <a:endParaRPr i="1" sz="200">
              <a:solidFill>
                <a:srgbClr val="205D1C"/>
              </a:solidFill>
              <a:latin typeface="Poppins"/>
              <a:ea typeface="Poppins"/>
              <a:cs typeface="Poppins"/>
              <a:sym typeface="Poppins"/>
            </a:endParaRPr>
          </a:p>
          <a:p>
            <a:pPr indent="0" lvl="0" marL="0" marR="0" rtl="0" algn="r">
              <a:lnSpc>
                <a:spcPct val="100000"/>
              </a:lnSpc>
              <a:spcBef>
                <a:spcPts val="800"/>
              </a:spcBef>
              <a:spcAft>
                <a:spcPts val="0"/>
              </a:spcAft>
              <a:buNone/>
            </a:pPr>
            <a:r>
              <a:t/>
            </a:r>
            <a:endParaRPr i="1" sz="1200">
              <a:solidFill>
                <a:srgbClr val="205D1C"/>
              </a:solidFill>
              <a:latin typeface="Poppins"/>
              <a:ea typeface="Poppins"/>
              <a:cs typeface="Poppins"/>
              <a:sym typeface="Poppins"/>
            </a:endParaRPr>
          </a:p>
        </p:txBody>
      </p:sp>
      <p:grpSp>
        <p:nvGrpSpPr>
          <p:cNvPr id="1031" name="Google Shape;1031;p32"/>
          <p:cNvGrpSpPr/>
          <p:nvPr/>
        </p:nvGrpSpPr>
        <p:grpSpPr>
          <a:xfrm>
            <a:off x="-246" y="-250648"/>
            <a:ext cx="18288352" cy="1386967"/>
            <a:chOff x="0" y="-123825"/>
            <a:chExt cx="4503300" cy="888000"/>
          </a:xfrm>
        </p:grpSpPr>
        <p:sp>
          <p:nvSpPr>
            <p:cNvPr id="1032" name="Google Shape;1032;p32"/>
            <p:cNvSpPr/>
            <p:nvPr/>
          </p:nvSpPr>
          <p:spPr>
            <a:xfrm>
              <a:off x="0" y="0"/>
              <a:ext cx="4503162" cy="764056"/>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2"/>
            <p:cNvSpPr txBox="1"/>
            <p:nvPr/>
          </p:nvSpPr>
          <p:spPr>
            <a:xfrm>
              <a:off x="0" y="-123825"/>
              <a:ext cx="4503300" cy="888000"/>
            </a:xfrm>
            <a:prstGeom prst="rect">
              <a:avLst/>
            </a:prstGeom>
            <a:noFill/>
            <a:ln>
              <a:noFill/>
            </a:ln>
          </p:spPr>
          <p:txBody>
            <a:bodyPr anchorCtr="0" anchor="ctr" bIns="50800" lIns="50800" spcFirstLastPara="1" rIns="50800" wrap="square" tIns="50800">
              <a:noAutofit/>
            </a:bodyPr>
            <a:lstStyle/>
            <a:p>
              <a:pPr indent="0" lvl="0" marL="0" marR="0" rtl="0" algn="ctr">
                <a:lnSpc>
                  <a:spcPct val="217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034" name="Google Shape;1034;p32"/>
          <p:cNvPicPr preferRelativeResize="0"/>
          <p:nvPr/>
        </p:nvPicPr>
        <p:blipFill rotWithShape="1">
          <a:blip r:embed="rId9">
            <a:alphaModFix/>
          </a:blip>
          <a:srcRect b="52652" l="34747" r="51429" t="22197"/>
          <a:stretch/>
        </p:blipFill>
        <p:spPr>
          <a:xfrm>
            <a:off x="15970221" y="-253343"/>
            <a:ext cx="1501824" cy="1536951"/>
          </a:xfrm>
          <a:prstGeom prst="rect">
            <a:avLst/>
          </a:prstGeom>
          <a:noFill/>
          <a:ln>
            <a:noFill/>
          </a:ln>
        </p:spPr>
      </p:pic>
      <p:sp>
        <p:nvSpPr>
          <p:cNvPr id="1035" name="Google Shape;1035;p32">
            <a:hlinkClick action="ppaction://hlinksldjump" r:id="rId10"/>
          </p:cNvPr>
          <p:cNvSpPr/>
          <p:nvPr/>
        </p:nvSpPr>
        <p:spPr>
          <a:xfrm>
            <a:off x="815955" y="224250"/>
            <a:ext cx="1166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1036" name="Google Shape;1036;p32"/>
          <p:cNvSpPr txBox="1"/>
          <p:nvPr/>
        </p:nvSpPr>
        <p:spPr>
          <a:xfrm>
            <a:off x="955759" y="335881"/>
            <a:ext cx="10266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1"/>
                </a:solidFill>
                <a:latin typeface="Poppins"/>
                <a:ea typeface="Poppins"/>
                <a:cs typeface="Poppins"/>
                <a:sym typeface="Poppins"/>
              </a:rPr>
              <a:t>Domů</a:t>
            </a:r>
            <a:endParaRPr sz="2077">
              <a:solidFill>
                <a:schemeClr val="lt1"/>
              </a:solidFill>
              <a:latin typeface="Poppins"/>
              <a:ea typeface="Poppins"/>
              <a:cs typeface="Poppins"/>
              <a:sym typeface="Poppins"/>
            </a:endParaRPr>
          </a:p>
        </p:txBody>
      </p:sp>
      <p:sp>
        <p:nvSpPr>
          <p:cNvPr id="1037" name="Google Shape;1037;p32"/>
          <p:cNvSpPr txBox="1"/>
          <p:nvPr/>
        </p:nvSpPr>
        <p:spPr>
          <a:xfrm>
            <a:off x="2491042" y="318115"/>
            <a:ext cx="3708000" cy="3069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None/>
            </a:pPr>
            <a:r>
              <a:rPr lang="en-US" sz="2077">
                <a:solidFill>
                  <a:schemeClr val="lt1"/>
                </a:solidFill>
                <a:latin typeface="Poppins"/>
                <a:ea typeface="Poppins"/>
                <a:cs typeface="Poppins"/>
                <a:sym typeface="Poppins"/>
              </a:rPr>
              <a:t>Úvod k příručce</a:t>
            </a:r>
            <a:endParaRPr sz="2077">
              <a:solidFill>
                <a:srgbClr val="FFFFFF"/>
              </a:solidFill>
              <a:latin typeface="Poppins"/>
              <a:ea typeface="Poppins"/>
              <a:cs typeface="Poppins"/>
              <a:sym typeface="Poppins"/>
            </a:endParaRPr>
          </a:p>
        </p:txBody>
      </p:sp>
      <p:grpSp>
        <p:nvGrpSpPr>
          <p:cNvPr id="1038" name="Google Shape;1038;p32"/>
          <p:cNvGrpSpPr/>
          <p:nvPr/>
        </p:nvGrpSpPr>
        <p:grpSpPr>
          <a:xfrm>
            <a:off x="16155222" y="-126113"/>
            <a:ext cx="1166332" cy="1536949"/>
            <a:chOff x="0" y="-57150"/>
            <a:chExt cx="660400" cy="1133861"/>
          </a:xfrm>
        </p:grpSpPr>
        <p:sp>
          <p:nvSpPr>
            <p:cNvPr id="1039" name="Google Shape;1039;p32"/>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2"/>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41" name="Google Shape;1041;p32"/>
          <p:cNvSpPr/>
          <p:nvPr/>
        </p:nvSpPr>
        <p:spPr>
          <a:xfrm>
            <a:off x="10377197" y="205925"/>
            <a:ext cx="5664000" cy="5313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1042" name="Google Shape;1042;p32"/>
          <p:cNvSpPr txBox="1"/>
          <p:nvPr/>
        </p:nvSpPr>
        <p:spPr>
          <a:xfrm>
            <a:off x="10527910" y="316982"/>
            <a:ext cx="5429100" cy="2955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lang="en-US" sz="2000">
                <a:solidFill>
                  <a:srgbClr val="FFFFFF"/>
                </a:solidFill>
                <a:latin typeface="Poppins ExtraBold"/>
                <a:ea typeface="Poppins ExtraBold"/>
                <a:cs typeface="Poppins ExtraBold"/>
                <a:sym typeface="Poppins ExtraBold"/>
              </a:rPr>
              <a:t>Šablony a nástroje pro kritické myšlení</a:t>
            </a:r>
            <a:endParaRPr sz="2000">
              <a:solidFill>
                <a:srgbClr val="FFFFFF"/>
              </a:solidFill>
              <a:latin typeface="Poppins ExtraBold"/>
              <a:ea typeface="Poppins ExtraBold"/>
              <a:cs typeface="Poppins ExtraBold"/>
              <a:sym typeface="Poppins ExtraBold"/>
            </a:endParaRPr>
          </a:p>
        </p:txBody>
      </p:sp>
      <p:sp>
        <p:nvSpPr>
          <p:cNvPr id="1043" name="Google Shape;1043;p32"/>
          <p:cNvSpPr/>
          <p:nvPr/>
        </p:nvSpPr>
        <p:spPr>
          <a:xfrm flipH="1">
            <a:off x="12705764" y="471035"/>
            <a:ext cx="1166332" cy="531244"/>
          </a:xfrm>
          <a:custGeom>
            <a:rect b="b" l="l" r="r" t="t"/>
            <a:pathLst>
              <a:path extrusionOk="0" h="531244" w="1166332">
                <a:moveTo>
                  <a:pt x="1166331" y="0"/>
                </a:moveTo>
                <a:lnTo>
                  <a:pt x="0" y="0"/>
                </a:lnTo>
                <a:lnTo>
                  <a:pt x="0" y="531244"/>
                </a:lnTo>
                <a:lnTo>
                  <a:pt x="1166331" y="531244"/>
                </a:lnTo>
                <a:lnTo>
                  <a:pt x="1166331" y="0"/>
                </a:lnTo>
                <a:close/>
              </a:path>
            </a:pathLst>
          </a:custGeom>
          <a:blipFill rotWithShape="1">
            <a:blip r:embed="rId11">
              <a:alphaModFix/>
            </a:blip>
            <a:stretch>
              <a:fillRect b="-20974" l="0" r="-264537" t="-679281"/>
            </a:stretch>
          </a:blipFill>
          <a:ln>
            <a:noFill/>
          </a:ln>
        </p:spPr>
      </p:sp>
      <p:sp>
        <p:nvSpPr>
          <p:cNvPr id="1044" name="Google Shape;1044;p32">
            <a:hlinkClick action="ppaction://hlinksldjump" r:id="rId12"/>
          </p:cNvPr>
          <p:cNvSpPr/>
          <p:nvPr/>
        </p:nvSpPr>
        <p:spPr>
          <a:xfrm>
            <a:off x="2453772" y="205925"/>
            <a:ext cx="35427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45" name="Google Shape;1045;p32">
            <a:hlinkClick action="ppaction://hlinksldjump" r:id="rId13"/>
          </p:cNvPr>
          <p:cNvSpPr/>
          <p:nvPr/>
        </p:nvSpPr>
        <p:spPr>
          <a:xfrm>
            <a:off x="6467897" y="204775"/>
            <a:ext cx="34245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46" name="Google Shape;1046;p32"/>
          <p:cNvSpPr txBox="1"/>
          <p:nvPr/>
        </p:nvSpPr>
        <p:spPr>
          <a:xfrm>
            <a:off x="6775790" y="335875"/>
            <a:ext cx="28221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1"/>
                </a:solidFill>
                <a:latin typeface="Poppins"/>
                <a:ea typeface="Poppins"/>
                <a:cs typeface="Poppins"/>
                <a:sym typeface="Poppins"/>
              </a:rPr>
              <a:t>Používání mikrolekcí</a:t>
            </a:r>
            <a:endParaRPr sz="2077">
              <a:solidFill>
                <a:schemeClr val="lt1"/>
              </a:solidFill>
              <a:latin typeface="Poppins"/>
              <a:ea typeface="Poppins"/>
              <a:cs typeface="Poppins"/>
              <a:sym typeface="Poppins"/>
            </a:endParaRPr>
          </a:p>
        </p:txBody>
      </p:sp>
      <p:pic>
        <p:nvPicPr>
          <p:cNvPr id="1047" name="Google Shape;1047;p32"/>
          <p:cNvPicPr preferRelativeResize="0"/>
          <p:nvPr/>
        </p:nvPicPr>
        <p:blipFill rotWithShape="1">
          <a:blip r:embed="rId9">
            <a:alphaModFix/>
          </a:blip>
          <a:srcRect b="52652" l="34747" r="51429" t="22197"/>
          <a:stretch/>
        </p:blipFill>
        <p:spPr>
          <a:xfrm>
            <a:off x="15967918" y="-278583"/>
            <a:ext cx="1501824" cy="1536951"/>
          </a:xfrm>
          <a:prstGeom prst="rect">
            <a:avLst/>
          </a:prstGeom>
          <a:noFill/>
          <a:ln>
            <a:noFill/>
          </a:ln>
        </p:spPr>
      </p:pic>
      <p:sp>
        <p:nvSpPr>
          <p:cNvPr id="1048" name="Google Shape;1048;p32"/>
          <p:cNvSpPr txBox="1"/>
          <p:nvPr/>
        </p:nvSpPr>
        <p:spPr>
          <a:xfrm>
            <a:off x="510325" y="3408505"/>
            <a:ext cx="16641600" cy="4434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Clr>
                <a:srgbClr val="000000"/>
              </a:buClr>
              <a:buFont typeface="Arial"/>
              <a:buNone/>
            </a:pPr>
            <a:r>
              <a:rPr b="1" lang="en-US" sz="3000">
                <a:solidFill>
                  <a:srgbClr val="255F1F"/>
                </a:solidFill>
                <a:latin typeface="Poppins"/>
                <a:ea typeface="Poppins"/>
                <a:cs typeface="Poppins"/>
                <a:sym typeface="Poppins"/>
              </a:rPr>
              <a:t>Překlad a úpravy materiálů v Canvě</a:t>
            </a:r>
            <a:endParaRPr b="1" sz="3000">
              <a:solidFill>
                <a:srgbClr val="255F1F"/>
              </a:solidFill>
              <a:latin typeface="Poppins"/>
              <a:ea typeface="Poppins"/>
              <a:cs typeface="Poppins"/>
              <a:sym typeface="Poppins"/>
            </a:endParaRPr>
          </a:p>
        </p:txBody>
      </p:sp>
      <p:sp>
        <p:nvSpPr>
          <p:cNvPr id="1049" name="Google Shape;1049;p32"/>
          <p:cNvSpPr txBox="1"/>
          <p:nvPr/>
        </p:nvSpPr>
        <p:spPr>
          <a:xfrm>
            <a:off x="510325" y="4089034"/>
            <a:ext cx="10585200" cy="3540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rPr lang="en-US" sz="2300">
                <a:solidFill>
                  <a:srgbClr val="529700"/>
                </a:solidFill>
                <a:latin typeface="Poppins SemiBold"/>
                <a:ea typeface="Poppins SemiBold"/>
                <a:cs typeface="Poppins SemiBold"/>
                <a:sym typeface="Poppins SemiBold"/>
              </a:rPr>
              <a:t>Překlady v Canvě</a:t>
            </a:r>
            <a:endParaRPr>
              <a:solidFill>
                <a:srgbClr val="529700"/>
              </a:solidFill>
              <a:latin typeface="Poppins SemiBold"/>
              <a:ea typeface="Poppins SemiBold"/>
              <a:cs typeface="Poppins SemiBold"/>
              <a:sym typeface="Poppins SemiBold"/>
            </a:endParaRPr>
          </a:p>
        </p:txBody>
      </p:sp>
      <p:sp>
        <p:nvSpPr>
          <p:cNvPr id="1050" name="Google Shape;1050;p32"/>
          <p:cNvSpPr txBox="1"/>
          <p:nvPr/>
        </p:nvSpPr>
        <p:spPr>
          <a:xfrm>
            <a:off x="510324" y="8222375"/>
            <a:ext cx="10407900" cy="2143500"/>
          </a:xfrm>
          <a:prstGeom prst="rect">
            <a:avLst/>
          </a:prstGeom>
          <a:noFill/>
          <a:ln>
            <a:noFill/>
          </a:ln>
        </p:spPr>
        <p:txBody>
          <a:bodyPr anchorCtr="0" anchor="t" bIns="0" lIns="0" spcFirstLastPara="1" rIns="0" wrap="square" tIns="0">
            <a:spAutoFit/>
          </a:bodyPr>
          <a:lstStyle/>
          <a:p>
            <a:pPr indent="-349250" lvl="0" marL="457200" rtl="0" algn="l">
              <a:lnSpc>
                <a:spcPct val="115000"/>
              </a:lnSpc>
              <a:spcBef>
                <a:spcPts val="1200"/>
              </a:spcBef>
              <a:spcAft>
                <a:spcPts val="0"/>
              </a:spcAft>
              <a:buClr>
                <a:srgbClr val="529700"/>
              </a:buClr>
              <a:buSzPts val="1900"/>
              <a:buChar char="●"/>
            </a:pPr>
            <a:r>
              <a:rPr b="1" lang="en-US" sz="1900">
                <a:solidFill>
                  <a:srgbClr val="529700"/>
                </a:solidFill>
                <a:latin typeface="Poppins"/>
                <a:ea typeface="Poppins"/>
                <a:cs typeface="Poppins"/>
                <a:sym typeface="Poppins"/>
              </a:rPr>
              <a:t>Přesnost</a:t>
            </a:r>
            <a:r>
              <a:rPr lang="en-US" sz="1900">
                <a:solidFill>
                  <a:srgbClr val="529700"/>
                </a:solidFill>
                <a:latin typeface="Poppins"/>
                <a:ea typeface="Poppins"/>
                <a:cs typeface="Poppins"/>
                <a:sym typeface="Poppins"/>
              </a:rPr>
              <a:t> → zachovejte věcnou správnost obsahu.</a:t>
            </a:r>
            <a:br>
              <a:rPr lang="en-US" sz="1900">
                <a:solidFill>
                  <a:srgbClr val="529700"/>
                </a:solidFill>
                <a:latin typeface="Poppins"/>
                <a:ea typeface="Poppins"/>
                <a:cs typeface="Poppins"/>
                <a:sym typeface="Poppins"/>
              </a:rPr>
            </a:br>
            <a:endParaRPr sz="1900">
              <a:solidFill>
                <a:srgbClr val="529700"/>
              </a:solidFill>
              <a:latin typeface="Poppins"/>
              <a:ea typeface="Poppins"/>
              <a:cs typeface="Poppins"/>
              <a:sym typeface="Poppins"/>
            </a:endParaRPr>
          </a:p>
          <a:p>
            <a:pPr indent="-349250" lvl="0" marL="457200" rtl="0" algn="l">
              <a:lnSpc>
                <a:spcPct val="115000"/>
              </a:lnSpc>
              <a:spcBef>
                <a:spcPts val="0"/>
              </a:spcBef>
              <a:spcAft>
                <a:spcPts val="0"/>
              </a:spcAft>
              <a:buClr>
                <a:srgbClr val="529700"/>
              </a:buClr>
              <a:buSzPts val="1900"/>
              <a:buChar char="●"/>
            </a:pPr>
            <a:r>
              <a:rPr b="1" lang="en-US" sz="1900">
                <a:solidFill>
                  <a:srgbClr val="529700"/>
                </a:solidFill>
                <a:latin typeface="Poppins"/>
                <a:ea typeface="Poppins"/>
                <a:cs typeface="Poppins"/>
                <a:sym typeface="Poppins"/>
              </a:rPr>
              <a:t>Srozumitelnost</a:t>
            </a:r>
            <a:r>
              <a:rPr lang="en-US" sz="1900">
                <a:solidFill>
                  <a:srgbClr val="529700"/>
                </a:solidFill>
                <a:latin typeface="Poppins"/>
                <a:ea typeface="Poppins"/>
                <a:cs typeface="Poppins"/>
                <a:sym typeface="Poppins"/>
              </a:rPr>
              <a:t> → používejte krátké a jednoduché věty.</a:t>
            </a:r>
            <a:br>
              <a:rPr lang="en-US" sz="1900">
                <a:solidFill>
                  <a:srgbClr val="529700"/>
                </a:solidFill>
                <a:latin typeface="Poppins"/>
                <a:ea typeface="Poppins"/>
                <a:cs typeface="Poppins"/>
                <a:sym typeface="Poppins"/>
              </a:rPr>
            </a:br>
            <a:endParaRPr sz="1900">
              <a:solidFill>
                <a:srgbClr val="529700"/>
              </a:solidFill>
              <a:latin typeface="Poppins"/>
              <a:ea typeface="Poppins"/>
              <a:cs typeface="Poppins"/>
              <a:sym typeface="Poppins"/>
            </a:endParaRPr>
          </a:p>
          <a:p>
            <a:pPr indent="-349250" lvl="0" marL="457200" rtl="0" algn="l">
              <a:lnSpc>
                <a:spcPct val="115000"/>
              </a:lnSpc>
              <a:spcBef>
                <a:spcPts val="0"/>
              </a:spcBef>
              <a:spcAft>
                <a:spcPts val="0"/>
              </a:spcAft>
              <a:buClr>
                <a:srgbClr val="529700"/>
              </a:buClr>
              <a:buSzPts val="1900"/>
              <a:buChar char="●"/>
            </a:pPr>
            <a:r>
              <a:rPr b="1" lang="en-US" sz="1900">
                <a:solidFill>
                  <a:srgbClr val="529700"/>
                </a:solidFill>
                <a:latin typeface="Poppins"/>
                <a:ea typeface="Poppins"/>
                <a:cs typeface="Poppins"/>
                <a:sym typeface="Poppins"/>
              </a:rPr>
              <a:t>Konzistence</a:t>
            </a:r>
            <a:r>
              <a:rPr lang="en-US" sz="1900">
                <a:solidFill>
                  <a:srgbClr val="529700"/>
                </a:solidFill>
                <a:latin typeface="Poppins"/>
                <a:ea typeface="Poppins"/>
                <a:cs typeface="Poppins"/>
                <a:sym typeface="Poppins"/>
              </a:rPr>
              <a:t> → používejte stejné termíny v celé mikrolekci; pomoci může glosář.</a:t>
            </a:r>
            <a:endParaRPr sz="1900">
              <a:solidFill>
                <a:srgbClr val="529700"/>
              </a:solidFill>
              <a:latin typeface="Poppins"/>
              <a:ea typeface="Poppins"/>
              <a:cs typeface="Poppins"/>
              <a:sym typeface="Poppins"/>
            </a:endParaRPr>
          </a:p>
          <a:p>
            <a:pPr indent="0" lvl="0" marL="0" rtl="0" algn="just">
              <a:lnSpc>
                <a:spcPct val="170000"/>
              </a:lnSpc>
              <a:spcBef>
                <a:spcPts val="1200"/>
              </a:spcBef>
              <a:spcAft>
                <a:spcPts val="0"/>
              </a:spcAft>
              <a:buSzPts val="1100"/>
              <a:buNone/>
            </a:pPr>
            <a:r>
              <a:rPr lang="en-US" sz="2000">
                <a:solidFill>
                  <a:srgbClr val="529700"/>
                </a:solidFill>
                <a:latin typeface="Poppins Medium"/>
                <a:ea typeface="Poppins Medium"/>
                <a:cs typeface="Poppins Medium"/>
                <a:sym typeface="Poppins Medium"/>
              </a:rPr>
              <a:t> </a:t>
            </a:r>
            <a:endParaRPr sz="2000">
              <a:solidFill>
                <a:srgbClr val="529700"/>
              </a:solidFill>
              <a:latin typeface="Poppins Medium"/>
              <a:ea typeface="Poppins Medium"/>
              <a:cs typeface="Poppins Medium"/>
              <a:sym typeface="Poppins Medium"/>
            </a:endParaRPr>
          </a:p>
        </p:txBody>
      </p:sp>
      <p:pic>
        <p:nvPicPr>
          <p:cNvPr id="1051" name="Google Shape;1051;p32" title="ACCESS 2 quality check.png"/>
          <p:cNvPicPr preferRelativeResize="0"/>
          <p:nvPr/>
        </p:nvPicPr>
        <p:blipFill rotWithShape="1">
          <a:blip r:embed="rId14">
            <a:alphaModFix/>
          </a:blip>
          <a:srcRect b="31413" l="0" r="0" t="31506"/>
          <a:stretch/>
        </p:blipFill>
        <p:spPr>
          <a:xfrm>
            <a:off x="9439007" y="6602912"/>
            <a:ext cx="6957595" cy="25798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33"/>
          <p:cNvSpPr/>
          <p:nvPr/>
        </p:nvSpPr>
        <p:spPr>
          <a:xfrm>
            <a:off x="-152" y="-57246"/>
            <a:ext cx="18282838" cy="1193838"/>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7" name="Google Shape;1057;p33"/>
          <p:cNvGrpSpPr/>
          <p:nvPr/>
        </p:nvGrpSpPr>
        <p:grpSpPr>
          <a:xfrm>
            <a:off x="16138783" y="-126113"/>
            <a:ext cx="1166332" cy="1536949"/>
            <a:chOff x="0" y="-57150"/>
            <a:chExt cx="660400" cy="1133861"/>
          </a:xfrm>
        </p:grpSpPr>
        <p:sp>
          <p:nvSpPr>
            <p:cNvPr id="1058" name="Google Shape;1058;p33"/>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3"/>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60" name="Google Shape;1060;p33"/>
          <p:cNvSpPr/>
          <p:nvPr/>
        </p:nvSpPr>
        <p:spPr>
          <a:xfrm>
            <a:off x="16096723" y="-314239"/>
            <a:ext cx="1386547" cy="1707841"/>
          </a:xfrm>
          <a:custGeom>
            <a:rect b="b" l="l" r="r" t="t"/>
            <a:pathLst>
              <a:path extrusionOk="0" h="2732545" w="2498282">
                <a:moveTo>
                  <a:pt x="0" y="0"/>
                </a:moveTo>
                <a:lnTo>
                  <a:pt x="2498282" y="0"/>
                </a:lnTo>
                <a:lnTo>
                  <a:pt x="2498282" y="2732545"/>
                </a:lnTo>
                <a:lnTo>
                  <a:pt x="0" y="2732545"/>
                </a:lnTo>
                <a:lnTo>
                  <a:pt x="0" y="0"/>
                </a:lnTo>
                <a:close/>
              </a:path>
            </a:pathLst>
          </a:custGeom>
          <a:blipFill rotWithShape="1">
            <a:blip r:embed="rId3">
              <a:alphaModFix/>
            </a:blip>
            <a:stretch>
              <a:fillRect b="-236213" l="-269126" r="0" t="-1248"/>
            </a:stretch>
          </a:blipFill>
          <a:ln>
            <a:noFill/>
          </a:ln>
        </p:spPr>
      </p:sp>
      <p:sp>
        <p:nvSpPr>
          <p:cNvPr id="1061" name="Google Shape;1061;p33"/>
          <p:cNvSpPr txBox="1"/>
          <p:nvPr/>
        </p:nvSpPr>
        <p:spPr>
          <a:xfrm>
            <a:off x="1540338" y="4844875"/>
            <a:ext cx="152073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SzPts val="1100"/>
              <a:buNone/>
            </a:pPr>
            <a:r>
              <a:rPr lang="en-US" sz="2000">
                <a:solidFill>
                  <a:schemeClr val="dk1"/>
                </a:solidFill>
                <a:highlight>
                  <a:schemeClr val="lt1"/>
                </a:highlight>
                <a:latin typeface="Poppins"/>
                <a:ea typeface="Poppins"/>
                <a:cs typeface="Poppins"/>
                <a:sym typeface="Poppins"/>
              </a:rPr>
              <a:t>Licencováno pod: </a:t>
            </a:r>
            <a:r>
              <a:rPr lang="en-US" sz="2000" u="sng">
                <a:solidFill>
                  <a:srgbClr val="529700"/>
                </a:solidFill>
                <a:highlight>
                  <a:schemeClr val="lt1"/>
                </a:highlight>
                <a:latin typeface="Poppins"/>
                <a:ea typeface="Poppins"/>
                <a:cs typeface="Poppins"/>
                <a:sym typeface="Poppins"/>
                <a:hlinkClick r:id="rId4">
                  <a:extLst>
                    <a:ext uri="{A12FA001-AC4F-418D-AE19-62706E023703}">
                      <ahyp:hlinkClr val="tx"/>
                    </a:ext>
                  </a:extLst>
                </a:hlinkClick>
              </a:rPr>
              <a:t>Creative Commons Attribution 4.0 International License</a:t>
            </a:r>
            <a:endParaRPr sz="2000">
              <a:solidFill>
                <a:srgbClr val="529700"/>
              </a:solidFill>
              <a:highlight>
                <a:schemeClr val="lt1"/>
              </a:highlight>
              <a:latin typeface="Poppins"/>
              <a:ea typeface="Poppins"/>
              <a:cs typeface="Poppins"/>
              <a:sym typeface="Poppins"/>
            </a:endParaRPr>
          </a:p>
        </p:txBody>
      </p:sp>
      <p:sp>
        <p:nvSpPr>
          <p:cNvPr id="1062" name="Google Shape;1062;p33"/>
          <p:cNvSpPr txBox="1"/>
          <p:nvPr/>
        </p:nvSpPr>
        <p:spPr>
          <a:xfrm>
            <a:off x="1540338" y="7091600"/>
            <a:ext cx="15207300" cy="9234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SzPts val="1100"/>
              <a:buNone/>
            </a:pPr>
            <a:r>
              <a:rPr lang="en-US" sz="2000">
                <a:solidFill>
                  <a:schemeClr val="dk1"/>
                </a:solidFill>
                <a:highlight>
                  <a:schemeClr val="lt1"/>
                </a:highlight>
                <a:latin typeface="Poppins"/>
                <a:ea typeface="Poppins"/>
                <a:cs typeface="Poppins"/>
                <a:sym typeface="Poppins"/>
              </a:rPr>
              <a:t>Financováno Evropskou unií. Vyjádřené názory a stanoviska jsou však pouze názory autorů a nemusí nutně odrážet názory Evropské unie ani Evropské výkonné agentury pro vzdělávání a kulturu (EACEA). Evropská unie ani EACEA za ně nenesou odpovědnost.</a:t>
            </a:r>
            <a:endParaRPr sz="2000">
              <a:solidFill>
                <a:srgbClr val="529700"/>
              </a:solidFill>
              <a:highlight>
                <a:schemeClr val="lt1"/>
              </a:highlight>
              <a:latin typeface="Poppins"/>
              <a:ea typeface="Poppins"/>
              <a:cs typeface="Poppins"/>
              <a:sym typeface="Poppins"/>
            </a:endParaRPr>
          </a:p>
        </p:txBody>
      </p:sp>
      <p:sp>
        <p:nvSpPr>
          <p:cNvPr id="1063" name="Google Shape;1063;p33"/>
          <p:cNvSpPr txBox="1"/>
          <p:nvPr/>
        </p:nvSpPr>
        <p:spPr>
          <a:xfrm>
            <a:off x="1540350" y="1967163"/>
            <a:ext cx="15207300" cy="2770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SzPts val="1100"/>
              <a:buNone/>
            </a:pPr>
            <a:r>
              <a:rPr b="1" lang="en-US" sz="2000">
                <a:solidFill>
                  <a:srgbClr val="255F1F"/>
                </a:solidFill>
                <a:highlight>
                  <a:schemeClr val="lt1"/>
                </a:highlight>
                <a:latin typeface="Poppins"/>
                <a:ea typeface="Poppins"/>
                <a:cs typeface="Poppins"/>
                <a:sym typeface="Poppins"/>
              </a:rPr>
              <a:t>Název projektu</a:t>
            </a:r>
            <a:r>
              <a:rPr b="1" lang="en-US" sz="2000">
                <a:solidFill>
                  <a:srgbClr val="255F1F"/>
                </a:solidFill>
                <a:highlight>
                  <a:schemeClr val="lt1"/>
                </a:highlight>
                <a:latin typeface="Poppins"/>
                <a:ea typeface="Poppins"/>
                <a:cs typeface="Poppins"/>
                <a:sym typeface="Poppins"/>
              </a:rPr>
              <a:t>:</a:t>
            </a:r>
            <a:r>
              <a:rPr lang="en-US" sz="2000">
                <a:solidFill>
                  <a:schemeClr val="dk1"/>
                </a:solidFill>
                <a:highlight>
                  <a:schemeClr val="lt1"/>
                </a:highlight>
                <a:latin typeface="Poppins"/>
                <a:ea typeface="Poppins"/>
                <a:cs typeface="Poppins"/>
                <a:sym typeface="Poppins"/>
              </a:rPr>
              <a:t> </a:t>
            </a:r>
            <a:r>
              <a:rPr lang="en-US" sz="2000">
                <a:solidFill>
                  <a:srgbClr val="252525"/>
                </a:solidFill>
                <a:highlight>
                  <a:schemeClr val="lt1"/>
                </a:highlight>
                <a:latin typeface="Poppins"/>
                <a:ea typeface="Poppins"/>
                <a:cs typeface="Poppins"/>
                <a:sym typeface="Poppins"/>
              </a:rPr>
              <a:t>Acquisition of a Critical Approach to Environmental Issues in School Education</a:t>
            </a:r>
            <a:endParaRPr sz="2000">
              <a:solidFill>
                <a:schemeClr val="dk1"/>
              </a:solidFill>
              <a:highlight>
                <a:schemeClr val="lt1"/>
              </a:highlight>
              <a:latin typeface="Poppins"/>
              <a:ea typeface="Poppins"/>
              <a:cs typeface="Poppins"/>
              <a:sym typeface="Poppins"/>
            </a:endParaRPr>
          </a:p>
          <a:p>
            <a:pPr indent="0" lvl="0" marL="0" rtl="0" algn="ctr">
              <a:spcBef>
                <a:spcPts val="0"/>
              </a:spcBef>
              <a:spcAft>
                <a:spcPts val="0"/>
              </a:spcAft>
              <a:buSzPts val="1100"/>
              <a:buNone/>
            </a:pPr>
            <a:r>
              <a:t/>
            </a:r>
            <a:endParaRPr sz="2000">
              <a:solidFill>
                <a:schemeClr val="dk1"/>
              </a:solidFill>
              <a:highlight>
                <a:schemeClr val="lt1"/>
              </a:highlight>
              <a:latin typeface="Poppins"/>
              <a:ea typeface="Poppins"/>
              <a:cs typeface="Poppins"/>
              <a:sym typeface="Poppins"/>
            </a:endParaRPr>
          </a:p>
          <a:p>
            <a:pPr indent="0" lvl="0" marL="0" rtl="0" algn="ctr">
              <a:spcBef>
                <a:spcPts val="0"/>
              </a:spcBef>
              <a:spcAft>
                <a:spcPts val="0"/>
              </a:spcAft>
              <a:buSzPts val="1100"/>
              <a:buNone/>
            </a:pPr>
            <a:r>
              <a:rPr b="1" lang="en-US" sz="2000">
                <a:solidFill>
                  <a:srgbClr val="255F1F"/>
                </a:solidFill>
                <a:highlight>
                  <a:schemeClr val="lt1"/>
                </a:highlight>
                <a:latin typeface="Poppins"/>
                <a:ea typeface="Poppins"/>
                <a:cs typeface="Poppins"/>
                <a:sym typeface="Poppins"/>
              </a:rPr>
              <a:t>Číslo projektu</a:t>
            </a:r>
            <a:r>
              <a:rPr b="1" lang="en-US" sz="2000">
                <a:solidFill>
                  <a:srgbClr val="255F1F"/>
                </a:solidFill>
                <a:highlight>
                  <a:schemeClr val="lt1"/>
                </a:highlight>
                <a:latin typeface="Poppins"/>
                <a:ea typeface="Poppins"/>
                <a:cs typeface="Poppins"/>
                <a:sym typeface="Poppins"/>
              </a:rPr>
              <a:t>:</a:t>
            </a:r>
            <a:r>
              <a:rPr lang="en-US" sz="2000">
                <a:solidFill>
                  <a:schemeClr val="dk1"/>
                </a:solidFill>
                <a:highlight>
                  <a:schemeClr val="lt1"/>
                </a:highlight>
                <a:latin typeface="Poppins"/>
                <a:ea typeface="Poppins"/>
                <a:cs typeface="Poppins"/>
                <a:sym typeface="Poppins"/>
              </a:rPr>
              <a:t> </a:t>
            </a:r>
            <a:r>
              <a:rPr lang="en-US" sz="2000">
                <a:solidFill>
                  <a:srgbClr val="252525"/>
                </a:solidFill>
                <a:highlight>
                  <a:schemeClr val="lt1"/>
                </a:highlight>
                <a:latin typeface="Poppins"/>
                <a:ea typeface="Poppins"/>
                <a:cs typeface="Poppins"/>
                <a:sym typeface="Poppins"/>
              </a:rPr>
              <a:t>2023-1-CZ01-KA220-SCH-000155271</a:t>
            </a:r>
            <a:endParaRPr sz="2000">
              <a:solidFill>
                <a:schemeClr val="dk1"/>
              </a:solidFill>
              <a:highlight>
                <a:schemeClr val="lt1"/>
              </a:highlight>
              <a:latin typeface="Poppins"/>
              <a:ea typeface="Poppins"/>
              <a:cs typeface="Poppins"/>
              <a:sym typeface="Poppins"/>
            </a:endParaRPr>
          </a:p>
          <a:p>
            <a:pPr indent="0" lvl="0" marL="0" rtl="0" algn="ctr">
              <a:spcBef>
                <a:spcPts val="0"/>
              </a:spcBef>
              <a:spcAft>
                <a:spcPts val="0"/>
              </a:spcAft>
              <a:buSzPts val="1100"/>
              <a:buNone/>
            </a:pPr>
            <a:r>
              <a:t/>
            </a:r>
            <a:endParaRPr sz="2000">
              <a:solidFill>
                <a:schemeClr val="dk1"/>
              </a:solidFill>
              <a:highlight>
                <a:schemeClr val="lt1"/>
              </a:highlight>
              <a:latin typeface="Poppins"/>
              <a:ea typeface="Poppins"/>
              <a:cs typeface="Poppins"/>
              <a:sym typeface="Poppins"/>
            </a:endParaRPr>
          </a:p>
          <a:p>
            <a:pPr indent="0" lvl="0" marL="0" rtl="0" algn="ctr">
              <a:spcBef>
                <a:spcPts val="0"/>
              </a:spcBef>
              <a:spcAft>
                <a:spcPts val="0"/>
              </a:spcAft>
              <a:buSzPts val="1100"/>
              <a:buNone/>
            </a:pPr>
            <a:r>
              <a:rPr b="1" lang="en-US" sz="2000">
                <a:solidFill>
                  <a:srgbClr val="396D33"/>
                </a:solidFill>
                <a:highlight>
                  <a:schemeClr val="lt1"/>
                </a:highlight>
                <a:latin typeface="Poppins"/>
                <a:ea typeface="Poppins"/>
                <a:cs typeface="Poppins"/>
                <a:sym typeface="Poppins"/>
              </a:rPr>
              <a:t>Webová stránka projektu</a:t>
            </a:r>
            <a:r>
              <a:rPr b="1" lang="en-US" sz="2000">
                <a:solidFill>
                  <a:srgbClr val="396D33"/>
                </a:solidFill>
                <a:highlight>
                  <a:schemeClr val="lt1"/>
                </a:highlight>
                <a:latin typeface="Poppins"/>
                <a:ea typeface="Poppins"/>
                <a:cs typeface="Poppins"/>
                <a:sym typeface="Poppins"/>
              </a:rPr>
              <a:t>:</a:t>
            </a:r>
            <a:r>
              <a:rPr lang="en-US" sz="2000">
                <a:solidFill>
                  <a:schemeClr val="dk1"/>
                </a:solidFill>
                <a:highlight>
                  <a:schemeClr val="lt1"/>
                </a:highlight>
                <a:latin typeface="Poppins"/>
                <a:ea typeface="Poppins"/>
                <a:cs typeface="Poppins"/>
                <a:sym typeface="Poppins"/>
              </a:rPr>
              <a:t> https://www.eco-bits.eu/access2/</a:t>
            </a:r>
            <a:endParaRPr sz="2000">
              <a:solidFill>
                <a:schemeClr val="dk1"/>
              </a:solidFill>
              <a:highlight>
                <a:schemeClr val="lt1"/>
              </a:highlight>
              <a:latin typeface="Poppins"/>
              <a:ea typeface="Poppins"/>
              <a:cs typeface="Poppins"/>
              <a:sym typeface="Poppins"/>
            </a:endParaRPr>
          </a:p>
          <a:p>
            <a:pPr indent="0" lvl="0" marL="0" rtl="0" algn="ctr">
              <a:spcBef>
                <a:spcPts val="0"/>
              </a:spcBef>
              <a:spcAft>
                <a:spcPts val="0"/>
              </a:spcAft>
              <a:buSzPts val="1100"/>
              <a:buNone/>
            </a:pPr>
            <a:r>
              <a:t/>
            </a:r>
            <a:endParaRPr sz="2000">
              <a:solidFill>
                <a:schemeClr val="dk1"/>
              </a:solidFill>
              <a:highlight>
                <a:schemeClr val="lt1"/>
              </a:highlight>
              <a:latin typeface="Poppins"/>
              <a:ea typeface="Poppins"/>
              <a:cs typeface="Poppins"/>
              <a:sym typeface="Poppins"/>
            </a:endParaRPr>
          </a:p>
          <a:p>
            <a:pPr indent="0" lvl="0" marL="0" rtl="0" algn="ctr">
              <a:spcBef>
                <a:spcPts val="0"/>
              </a:spcBef>
              <a:spcAft>
                <a:spcPts val="0"/>
              </a:spcAft>
              <a:buSzPts val="1100"/>
              <a:buNone/>
            </a:pPr>
            <a:r>
              <a:rPr b="1" lang="en-US" sz="2000">
                <a:solidFill>
                  <a:srgbClr val="396D33"/>
                </a:solidFill>
                <a:highlight>
                  <a:schemeClr val="lt1"/>
                </a:highlight>
                <a:latin typeface="Poppins"/>
                <a:ea typeface="Poppins"/>
                <a:cs typeface="Poppins"/>
                <a:sym typeface="Poppins"/>
              </a:rPr>
              <a:t>Výstup projektu</a:t>
            </a:r>
            <a:r>
              <a:rPr b="1" lang="en-US" sz="2000">
                <a:solidFill>
                  <a:srgbClr val="396D33"/>
                </a:solidFill>
                <a:highlight>
                  <a:schemeClr val="lt1"/>
                </a:highlight>
                <a:latin typeface="Poppins"/>
                <a:ea typeface="Poppins"/>
                <a:cs typeface="Poppins"/>
                <a:sym typeface="Poppins"/>
              </a:rPr>
              <a:t>: </a:t>
            </a:r>
            <a:r>
              <a:rPr lang="en-US" sz="2000">
                <a:solidFill>
                  <a:schemeClr val="dk1"/>
                </a:solidFill>
                <a:highlight>
                  <a:schemeClr val="lt1"/>
                </a:highlight>
                <a:latin typeface="Poppins"/>
                <a:ea typeface="Poppins"/>
                <a:cs typeface="Poppins"/>
                <a:sym typeface="Poppins"/>
              </a:rPr>
              <a:t>VÝUKA KRITICKÉHO MYŠLENÍ V ENVIRONMENTÁLNÍCH TÉMATECH POMOCÍ MIKROLEKCÍ</a:t>
            </a:r>
            <a:endParaRPr sz="2000">
              <a:solidFill>
                <a:schemeClr val="dk1"/>
              </a:solidFill>
              <a:highlight>
                <a:schemeClr val="lt1"/>
              </a:highlight>
              <a:latin typeface="Poppins"/>
              <a:ea typeface="Poppins"/>
              <a:cs typeface="Poppins"/>
              <a:sym typeface="Poppins"/>
            </a:endParaRPr>
          </a:p>
          <a:p>
            <a:pPr indent="0" lvl="0" marL="0" rtl="0" algn="ctr">
              <a:spcBef>
                <a:spcPts val="0"/>
              </a:spcBef>
              <a:spcAft>
                <a:spcPts val="0"/>
              </a:spcAft>
              <a:buClr>
                <a:srgbClr val="000000"/>
              </a:buClr>
              <a:buSzPts val="1100"/>
              <a:buFont typeface="Arial"/>
              <a:buNone/>
            </a:pPr>
            <a:r>
              <a:t/>
            </a:r>
            <a:endParaRPr sz="2000">
              <a:solidFill>
                <a:schemeClr val="dk1"/>
              </a:solidFill>
              <a:highlight>
                <a:schemeClr val="lt1"/>
              </a:highlight>
              <a:latin typeface="Poppins"/>
              <a:ea typeface="Poppins"/>
              <a:cs typeface="Poppins"/>
              <a:sym typeface="Poppins"/>
            </a:endParaRPr>
          </a:p>
          <a:p>
            <a:pPr indent="0" lvl="0" marL="0" rtl="0" algn="ctr">
              <a:spcBef>
                <a:spcPts val="0"/>
              </a:spcBef>
              <a:spcAft>
                <a:spcPts val="0"/>
              </a:spcAft>
              <a:buSzPts val="1100"/>
              <a:buNone/>
            </a:pPr>
            <a:r>
              <a:t/>
            </a:r>
            <a:endParaRPr sz="2000">
              <a:solidFill>
                <a:srgbClr val="529700"/>
              </a:solidFill>
              <a:highlight>
                <a:schemeClr val="lt1"/>
              </a:highlight>
              <a:latin typeface="Poppins"/>
              <a:ea typeface="Poppins"/>
              <a:cs typeface="Poppins"/>
              <a:sym typeface="Poppins"/>
            </a:endParaRPr>
          </a:p>
        </p:txBody>
      </p:sp>
      <p:pic>
        <p:nvPicPr>
          <p:cNvPr id="1064" name="Google Shape;1064;p33" title="cc-by-sa.png"/>
          <p:cNvPicPr preferRelativeResize="0"/>
          <p:nvPr/>
        </p:nvPicPr>
        <p:blipFill>
          <a:blip r:embed="rId5">
            <a:alphaModFix/>
          </a:blip>
          <a:stretch>
            <a:fillRect/>
          </a:stretch>
        </p:blipFill>
        <p:spPr>
          <a:xfrm>
            <a:off x="7855045" y="5567677"/>
            <a:ext cx="2572442" cy="906937"/>
          </a:xfrm>
          <a:prstGeom prst="rect">
            <a:avLst/>
          </a:prstGeom>
          <a:noFill/>
          <a:ln>
            <a:noFill/>
          </a:ln>
        </p:spPr>
      </p:pic>
      <p:pic>
        <p:nvPicPr>
          <p:cNvPr id="1065" name="Google Shape;1065;p33" title="EN_Co-fundedbytheEU_RGB_POS.png"/>
          <p:cNvPicPr preferRelativeResize="0"/>
          <p:nvPr/>
        </p:nvPicPr>
        <p:blipFill>
          <a:blip r:embed="rId6">
            <a:alphaModFix/>
          </a:blip>
          <a:stretch>
            <a:fillRect/>
          </a:stretch>
        </p:blipFill>
        <p:spPr>
          <a:xfrm>
            <a:off x="6808700" y="8455550"/>
            <a:ext cx="4670602" cy="1042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5"/>
          <p:cNvSpPr/>
          <p:nvPr/>
        </p:nvSpPr>
        <p:spPr>
          <a:xfrm>
            <a:off x="0" y="1893101"/>
            <a:ext cx="18288000" cy="945600"/>
          </a:xfrm>
          <a:prstGeom prst="rect">
            <a:avLst/>
          </a:prstGeom>
          <a:solidFill>
            <a:srgbClr val="B6D7A8">
              <a:alpha val="613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6" name="Google Shape;166;p15"/>
          <p:cNvSpPr txBox="1"/>
          <p:nvPr/>
        </p:nvSpPr>
        <p:spPr>
          <a:xfrm>
            <a:off x="2091450" y="1973750"/>
            <a:ext cx="13421400" cy="8538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5777">
                <a:solidFill>
                  <a:srgbClr val="205D1C"/>
                </a:solidFill>
                <a:latin typeface="Poppins ExtraBold"/>
                <a:ea typeface="Poppins ExtraBold"/>
                <a:cs typeface="Poppins ExtraBold"/>
                <a:sym typeface="Poppins ExtraBold"/>
              </a:rPr>
              <a:t>K čemu slouží tato příručka?</a:t>
            </a:r>
            <a:endParaRPr i="1" sz="5777">
              <a:solidFill>
                <a:srgbClr val="205D1C"/>
              </a:solidFill>
              <a:latin typeface="Poppins ExtraBold"/>
              <a:ea typeface="Poppins ExtraBold"/>
              <a:cs typeface="Poppins ExtraBold"/>
              <a:sym typeface="Poppins ExtraBold"/>
            </a:endParaRPr>
          </a:p>
        </p:txBody>
      </p:sp>
      <p:sp>
        <p:nvSpPr>
          <p:cNvPr id="167" name="Google Shape;167;p15"/>
          <p:cNvSpPr txBox="1"/>
          <p:nvPr/>
        </p:nvSpPr>
        <p:spPr>
          <a:xfrm>
            <a:off x="908248" y="3285713"/>
            <a:ext cx="16605300" cy="704100"/>
          </a:xfrm>
          <a:prstGeom prst="rect">
            <a:avLst/>
          </a:prstGeom>
          <a:noFill/>
          <a:ln>
            <a:noFill/>
          </a:ln>
        </p:spPr>
        <p:txBody>
          <a:bodyPr anchorCtr="0" anchor="t" bIns="0" lIns="0" spcFirstLastPara="1" rIns="0" wrap="square" tIns="0">
            <a:spAutoFit/>
          </a:bodyPr>
          <a:lstStyle/>
          <a:p>
            <a:pPr indent="0" lvl="0" marL="0" rtl="0" algn="l">
              <a:lnSpc>
                <a:spcPct val="107916"/>
              </a:lnSpc>
              <a:spcBef>
                <a:spcPts val="0"/>
              </a:spcBef>
              <a:spcAft>
                <a:spcPts val="800"/>
              </a:spcAft>
              <a:buClr>
                <a:schemeClr val="dk1"/>
              </a:buClr>
              <a:buSzPts val="1100"/>
              <a:buFont typeface="Arial"/>
              <a:buNone/>
            </a:pPr>
            <a:r>
              <a:rPr b="1" lang="en-US" sz="2200">
                <a:solidFill>
                  <a:srgbClr val="529700"/>
                </a:solidFill>
                <a:highlight>
                  <a:srgbClr val="FFFFFF"/>
                </a:highlight>
                <a:latin typeface="Poppins"/>
                <a:ea typeface="Poppins"/>
                <a:cs typeface="Poppins"/>
                <a:sym typeface="Poppins"/>
              </a:rPr>
              <a:t>Tato metodická příručka byla vytvořena jako praktický průvodce pro učitele, kteří chtějí postavit kritické myšlení do středu environmentální výuky. Jejím hlavním cílem je:</a:t>
            </a:r>
            <a:endParaRPr b="1" sz="1600">
              <a:latin typeface="Poppins"/>
              <a:ea typeface="Poppins"/>
              <a:cs typeface="Poppins"/>
              <a:sym typeface="Poppins"/>
            </a:endParaRPr>
          </a:p>
        </p:txBody>
      </p:sp>
      <p:grpSp>
        <p:nvGrpSpPr>
          <p:cNvPr id="168" name="Google Shape;168;p15"/>
          <p:cNvGrpSpPr/>
          <p:nvPr/>
        </p:nvGrpSpPr>
        <p:grpSpPr>
          <a:xfrm>
            <a:off x="9143993" y="9432438"/>
            <a:ext cx="2082289" cy="682990"/>
            <a:chOff x="11099588" y="9456250"/>
            <a:chExt cx="2082289" cy="682990"/>
          </a:xfrm>
        </p:grpSpPr>
        <p:sp>
          <p:nvSpPr>
            <p:cNvPr id="169" name="Google Shape;169;p15">
              <a:hlinkClick action="ppaction://hlinksldjump" r:id="rId3"/>
            </p:cNvPr>
            <p:cNvSpPr/>
            <p:nvPr/>
          </p:nvSpPr>
          <p:spPr>
            <a:xfrm>
              <a:off x="11154778" y="9534650"/>
              <a:ext cx="2027100" cy="455100"/>
            </a:xfrm>
            <a:prstGeom prst="roundRect">
              <a:avLst>
                <a:gd fmla="val 16667" name="adj"/>
              </a:avLst>
            </a:prstGeom>
            <a:solidFill>
              <a:srgbClr val="D2E7CA"/>
            </a:solidFill>
            <a:ln>
              <a:noFill/>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170" name="Google Shape;170;p15">
              <a:hlinkClick action="ppaction://hlinksldjump" r:id="rId4"/>
            </p:cNvPr>
            <p:cNvSpPr txBox="1"/>
            <p:nvPr/>
          </p:nvSpPr>
          <p:spPr>
            <a:xfrm>
              <a:off x="11673425" y="9575113"/>
              <a:ext cx="1398000" cy="531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5">
                    <a:extLst>
                      <a:ext uri="{A12FA001-AC4F-418D-AE19-62706E023703}">
                        <ahyp:hlinkClr val="tx"/>
                      </a:ext>
                    </a:extLst>
                  </a:hlinkClick>
                </a:rPr>
                <a:t>Pro koho je příručka určena?</a:t>
              </a:r>
              <a:endParaRPr i="1" sz="1200">
                <a:solidFill>
                  <a:srgbClr val="205D1C"/>
                </a:solidFill>
                <a:latin typeface="Poppins"/>
                <a:ea typeface="Poppins"/>
                <a:cs typeface="Poppins"/>
                <a:sym typeface="Poppins"/>
              </a:endParaRPr>
            </a:p>
            <a:p>
              <a:pPr indent="0" lvl="0" marL="0" marR="0" rtl="0" algn="l">
                <a:lnSpc>
                  <a:spcPct val="96003"/>
                </a:lnSpc>
                <a:spcBef>
                  <a:spcPts val="0"/>
                </a:spcBef>
                <a:spcAft>
                  <a:spcPts val="0"/>
                </a:spcAft>
                <a:buNone/>
              </a:pPr>
              <a:r>
                <a:t/>
              </a:r>
              <a:endParaRPr i="1" sz="1200">
                <a:solidFill>
                  <a:srgbClr val="205D1C"/>
                </a:solidFill>
                <a:latin typeface="Poppins"/>
                <a:ea typeface="Poppins"/>
                <a:cs typeface="Poppins"/>
                <a:sym typeface="Poppins"/>
              </a:endParaRPr>
            </a:p>
          </p:txBody>
        </p:sp>
        <p:pic>
          <p:nvPicPr>
            <p:cNvPr id="171" name="Google Shape;171;p15" title="Roxy's Baby Shower Invitation (1).png"/>
            <p:cNvPicPr preferRelativeResize="0"/>
            <p:nvPr/>
          </p:nvPicPr>
          <p:blipFill rotWithShape="1">
            <a:blip r:embed="rId6">
              <a:alphaModFix/>
            </a:blip>
            <a:srcRect b="34895" l="23934" r="27517" t="34617"/>
            <a:stretch/>
          </p:blipFill>
          <p:spPr>
            <a:xfrm flipH="1" rot="2696825">
              <a:off x="11152716" y="9583635"/>
              <a:ext cx="467585" cy="428221"/>
            </a:xfrm>
            <a:prstGeom prst="rect">
              <a:avLst/>
            </a:prstGeom>
            <a:noFill/>
            <a:ln>
              <a:noFill/>
            </a:ln>
          </p:spPr>
        </p:pic>
      </p:grpSp>
      <p:grpSp>
        <p:nvGrpSpPr>
          <p:cNvPr id="172" name="Google Shape;172;p15"/>
          <p:cNvGrpSpPr/>
          <p:nvPr/>
        </p:nvGrpSpPr>
        <p:grpSpPr>
          <a:xfrm>
            <a:off x="7061718" y="9426893"/>
            <a:ext cx="2082289" cy="682990"/>
            <a:chOff x="9017313" y="9426893"/>
            <a:chExt cx="2082289" cy="682990"/>
          </a:xfrm>
        </p:grpSpPr>
        <p:sp>
          <p:nvSpPr>
            <p:cNvPr id="173" name="Google Shape;173;p15">
              <a:hlinkClick action="ppaction://hlinksldjump" r:id="rId7"/>
            </p:cNvPr>
            <p:cNvSpPr/>
            <p:nvPr/>
          </p:nvSpPr>
          <p:spPr>
            <a:xfrm>
              <a:off x="9072503" y="9505293"/>
              <a:ext cx="2027100" cy="455100"/>
            </a:xfrm>
            <a:prstGeom prst="roundRect">
              <a:avLst>
                <a:gd fmla="val 16667" name="adj"/>
              </a:avLst>
            </a:prstGeom>
            <a:solidFill>
              <a:srgbClr val="D2E7CA"/>
            </a:solidFill>
            <a:ln>
              <a:noFill/>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174" name="Google Shape;174;p15">
              <a:hlinkClick action="ppaction://hlinksldjump" r:id="rId8"/>
            </p:cNvPr>
            <p:cNvSpPr txBox="1"/>
            <p:nvPr/>
          </p:nvSpPr>
          <p:spPr>
            <a:xfrm>
              <a:off x="9526000" y="9644190"/>
              <a:ext cx="1398000" cy="1773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9">
                    <a:extLst>
                      <a:ext uri="{A12FA001-AC4F-418D-AE19-62706E023703}">
                        <ahyp:hlinkClr val="tx"/>
                      </a:ext>
                    </a:extLst>
                  </a:hlinkClick>
                </a:rPr>
                <a:t>Zaměření projektu</a:t>
              </a:r>
              <a:endParaRPr i="1" sz="1200">
                <a:solidFill>
                  <a:srgbClr val="205D1C"/>
                </a:solidFill>
                <a:latin typeface="Poppins"/>
                <a:ea typeface="Poppins"/>
                <a:cs typeface="Poppins"/>
                <a:sym typeface="Poppins"/>
              </a:endParaRPr>
            </a:p>
          </p:txBody>
        </p:sp>
        <p:pic>
          <p:nvPicPr>
            <p:cNvPr id="175" name="Google Shape;175;p15" title="Roxy's Baby Shower Invitation (1).png"/>
            <p:cNvPicPr preferRelativeResize="0"/>
            <p:nvPr/>
          </p:nvPicPr>
          <p:blipFill rotWithShape="1">
            <a:blip r:embed="rId6">
              <a:alphaModFix/>
            </a:blip>
            <a:srcRect b="34895" l="23934" r="27517" t="34617"/>
            <a:stretch/>
          </p:blipFill>
          <p:spPr>
            <a:xfrm flipH="1" rot="2696825">
              <a:off x="9070441" y="9554278"/>
              <a:ext cx="467585" cy="428221"/>
            </a:xfrm>
            <a:prstGeom prst="rect">
              <a:avLst/>
            </a:prstGeom>
            <a:noFill/>
            <a:ln>
              <a:noFill/>
            </a:ln>
          </p:spPr>
        </p:pic>
      </p:grpSp>
      <p:sp>
        <p:nvSpPr>
          <p:cNvPr id="176" name="Google Shape;176;p15"/>
          <p:cNvSpPr txBox="1"/>
          <p:nvPr/>
        </p:nvSpPr>
        <p:spPr>
          <a:xfrm>
            <a:off x="908250" y="7964175"/>
            <a:ext cx="9438900" cy="710700"/>
          </a:xfrm>
          <a:prstGeom prst="rect">
            <a:avLst/>
          </a:prstGeom>
          <a:noFill/>
          <a:ln>
            <a:noFill/>
          </a:ln>
        </p:spPr>
        <p:txBody>
          <a:bodyPr anchorCtr="0" anchor="t" bIns="0" lIns="0" spcFirstLastPara="1" rIns="0" wrap="square" tIns="0">
            <a:spAutoFit/>
          </a:bodyPr>
          <a:lstStyle/>
          <a:p>
            <a:pPr indent="0" lvl="0" marL="0" rtl="0" algn="l">
              <a:lnSpc>
                <a:spcPct val="107916"/>
              </a:lnSpc>
              <a:spcBef>
                <a:spcPts val="0"/>
              </a:spcBef>
              <a:spcAft>
                <a:spcPts val="0"/>
              </a:spcAft>
              <a:buSzPts val="1100"/>
              <a:buNone/>
            </a:pPr>
            <a:r>
              <a:rPr b="1" lang="en-US" sz="1900">
                <a:solidFill>
                  <a:srgbClr val="396D33"/>
                </a:solidFill>
              </a:rPr>
              <a:t>Metodická příručka si klade za cíl, aby byla environmentální výuka srozumitelná, </a:t>
            </a:r>
            <a:endParaRPr b="1" sz="1900">
              <a:solidFill>
                <a:srgbClr val="396D33"/>
              </a:solidFill>
            </a:endParaRPr>
          </a:p>
          <a:p>
            <a:pPr indent="0" lvl="0" marL="0" rtl="0" algn="l">
              <a:lnSpc>
                <a:spcPct val="107916"/>
              </a:lnSpc>
              <a:spcBef>
                <a:spcPts val="800"/>
              </a:spcBef>
              <a:spcAft>
                <a:spcPts val="800"/>
              </a:spcAft>
              <a:buSzPts val="1100"/>
              <a:buNone/>
            </a:pPr>
            <a:r>
              <a:rPr b="1" lang="en-US" sz="1900">
                <a:solidFill>
                  <a:srgbClr val="396D33"/>
                </a:solidFill>
              </a:rPr>
              <a:t>snadno přizpůsobitelná a měla skutečný dopad.</a:t>
            </a:r>
            <a:endParaRPr b="1" sz="2900">
              <a:solidFill>
                <a:srgbClr val="396D33"/>
              </a:solidFill>
              <a:latin typeface="Poppins"/>
              <a:ea typeface="Poppins"/>
              <a:cs typeface="Poppins"/>
              <a:sym typeface="Poppins"/>
            </a:endParaRPr>
          </a:p>
        </p:txBody>
      </p:sp>
      <p:pic>
        <p:nvPicPr>
          <p:cNvPr id="177" name="Google Shape;177;p15" title="toolkit.png"/>
          <p:cNvPicPr preferRelativeResize="0"/>
          <p:nvPr/>
        </p:nvPicPr>
        <p:blipFill rotWithShape="1">
          <a:blip r:embed="rId10">
            <a:alphaModFix/>
          </a:blip>
          <a:srcRect b="13160" l="24996" r="31348" t="12990"/>
          <a:stretch/>
        </p:blipFill>
        <p:spPr>
          <a:xfrm>
            <a:off x="14678580" y="7111625"/>
            <a:ext cx="3043469" cy="2896201"/>
          </a:xfrm>
          <a:prstGeom prst="rect">
            <a:avLst/>
          </a:prstGeom>
          <a:noFill/>
          <a:ln>
            <a:noFill/>
          </a:ln>
        </p:spPr>
      </p:pic>
      <p:grpSp>
        <p:nvGrpSpPr>
          <p:cNvPr id="178" name="Google Shape;178;p15"/>
          <p:cNvGrpSpPr/>
          <p:nvPr/>
        </p:nvGrpSpPr>
        <p:grpSpPr>
          <a:xfrm>
            <a:off x="754975" y="4436825"/>
            <a:ext cx="16605300" cy="3397500"/>
            <a:chOff x="754975" y="4436825"/>
            <a:chExt cx="16605300" cy="3397500"/>
          </a:xfrm>
        </p:grpSpPr>
        <p:sp>
          <p:nvSpPr>
            <p:cNvPr id="179" name="Google Shape;179;p15"/>
            <p:cNvSpPr txBox="1"/>
            <p:nvPr/>
          </p:nvSpPr>
          <p:spPr>
            <a:xfrm>
              <a:off x="754975" y="4436825"/>
              <a:ext cx="16605300" cy="3397500"/>
            </a:xfrm>
            <a:prstGeom prst="rect">
              <a:avLst/>
            </a:prstGeom>
            <a:noFill/>
            <a:ln>
              <a:noFill/>
            </a:ln>
          </p:spPr>
          <p:txBody>
            <a:bodyPr anchorCtr="0" anchor="t" bIns="91425" lIns="91425" spcFirstLastPara="1" rIns="91425" wrap="square" tIns="91425">
              <a:spAutoFit/>
            </a:bodyPr>
            <a:lstStyle/>
            <a:p>
              <a:pPr indent="0" lvl="0" marL="457200" rtl="0" algn="just">
                <a:lnSpc>
                  <a:spcPct val="107916"/>
                </a:lnSpc>
                <a:spcBef>
                  <a:spcPts val="0"/>
                </a:spcBef>
                <a:spcAft>
                  <a:spcPts val="0"/>
                </a:spcAft>
                <a:buClr>
                  <a:schemeClr val="dk1"/>
                </a:buClr>
                <a:buSzPts val="1100"/>
                <a:buFont typeface="Arial"/>
                <a:buNone/>
              </a:pPr>
              <a:r>
                <a:rPr lang="en-US" sz="1600">
                  <a:solidFill>
                    <a:srgbClr val="529700"/>
                  </a:solidFill>
                </a:rPr>
                <a:t>Nabídnout praktický návod, jak mikrolekce používat ve výuce – včetně toho, jak je upravit a přeložit pro konkrétní potřeby.</a:t>
              </a:r>
              <a:br>
                <a:rPr lang="en-US" sz="1600">
                  <a:solidFill>
                    <a:srgbClr val="529700"/>
                  </a:solidFill>
                </a:rPr>
              </a:br>
              <a:endParaRPr sz="1600">
                <a:solidFill>
                  <a:srgbClr val="529700"/>
                </a:solidFill>
              </a:endParaRPr>
            </a:p>
            <a:p>
              <a:pPr indent="0" lvl="0" marL="457200" rtl="0" algn="just">
                <a:lnSpc>
                  <a:spcPct val="107916"/>
                </a:lnSpc>
                <a:spcBef>
                  <a:spcPts val="800"/>
                </a:spcBef>
                <a:spcAft>
                  <a:spcPts val="0"/>
                </a:spcAft>
                <a:buClr>
                  <a:schemeClr val="dk1"/>
                </a:buClr>
                <a:buSzPts val="1100"/>
                <a:buFont typeface="Arial"/>
                <a:buNone/>
              </a:pPr>
              <a:r>
                <a:rPr lang="en-US" sz="1600">
                  <a:solidFill>
                    <a:srgbClr val="529700"/>
                  </a:solidFill>
                </a:rPr>
                <a:t>Podpořit učitele v tom, aby žákům pomáhali rozvíjet kritické myšlení: pracovat se zdroji, rozpoznávat misinformace a zpochybňovat neověřené předpoklady.</a:t>
              </a:r>
              <a:br>
                <a:rPr lang="en-US" sz="1600">
                  <a:solidFill>
                    <a:srgbClr val="529700"/>
                  </a:solidFill>
                </a:rPr>
              </a:br>
              <a:endParaRPr sz="1600">
                <a:solidFill>
                  <a:srgbClr val="529700"/>
                </a:solidFill>
              </a:endParaRPr>
            </a:p>
            <a:p>
              <a:pPr indent="0" lvl="0" marL="457200" rtl="0" algn="just">
                <a:lnSpc>
                  <a:spcPct val="107916"/>
                </a:lnSpc>
                <a:spcBef>
                  <a:spcPts val="800"/>
                </a:spcBef>
                <a:spcAft>
                  <a:spcPts val="0"/>
                </a:spcAft>
                <a:buClr>
                  <a:schemeClr val="dk1"/>
                </a:buClr>
                <a:buSzPts val="1100"/>
                <a:buFont typeface="Arial"/>
                <a:buNone/>
              </a:pPr>
              <a:r>
                <a:rPr lang="en-US" sz="1600">
                  <a:solidFill>
                    <a:srgbClr val="529700"/>
                  </a:solidFill>
                </a:rPr>
                <a:t>Představit vzdělávací program a systém mikrocertifikace </a:t>
              </a:r>
              <a:r>
                <a:rPr b="1" lang="en-US" sz="1600">
                  <a:solidFill>
                    <a:srgbClr val="529700"/>
                  </a:solidFill>
                </a:rPr>
                <a:t>Climate Decoded</a:t>
              </a:r>
              <a:r>
                <a:rPr lang="en-US" sz="1600">
                  <a:solidFill>
                    <a:srgbClr val="529700"/>
                  </a:solidFill>
                </a:rPr>
                <a:t>, který umožňuje oceňovat pokrok žáků pomocí digitálních odznaků.</a:t>
              </a:r>
              <a:br>
                <a:rPr lang="en-US" sz="1600">
                  <a:solidFill>
                    <a:srgbClr val="529700"/>
                  </a:solidFill>
                </a:rPr>
              </a:br>
              <a:endParaRPr sz="1600">
                <a:solidFill>
                  <a:srgbClr val="529700"/>
                </a:solidFill>
              </a:endParaRPr>
            </a:p>
            <a:p>
              <a:pPr indent="0" lvl="0" marL="457200" rtl="0" algn="just">
                <a:lnSpc>
                  <a:spcPct val="107916"/>
                </a:lnSpc>
                <a:spcBef>
                  <a:spcPts val="800"/>
                </a:spcBef>
                <a:spcAft>
                  <a:spcPts val="0"/>
                </a:spcAft>
                <a:buClr>
                  <a:schemeClr val="dk1"/>
                </a:buClr>
                <a:buSzPts val="1100"/>
                <a:buFont typeface="Arial"/>
                <a:buNone/>
              </a:pPr>
              <a:r>
                <a:rPr lang="en-US" sz="1600">
                  <a:solidFill>
                    <a:srgbClr val="529700"/>
                  </a:solidFill>
                </a:rPr>
                <a:t>Nabídnout konkrétní, snadno upravitelné aktivity do výuky, které pomáhají kritické myšlení se žáky trénovat.</a:t>
              </a:r>
              <a:br>
                <a:rPr lang="en-US" sz="1600">
                  <a:solidFill>
                    <a:srgbClr val="529700"/>
                  </a:solidFill>
                </a:rPr>
              </a:br>
              <a:endParaRPr sz="1600">
                <a:solidFill>
                  <a:srgbClr val="529700"/>
                </a:solidFill>
              </a:endParaRPr>
            </a:p>
            <a:p>
              <a:pPr indent="0" lvl="0" marL="457200" rtl="0" algn="just">
                <a:lnSpc>
                  <a:spcPct val="107916"/>
                </a:lnSpc>
                <a:spcBef>
                  <a:spcPts val="800"/>
                </a:spcBef>
                <a:spcAft>
                  <a:spcPts val="0"/>
                </a:spcAft>
                <a:buClr>
                  <a:schemeClr val="dk1"/>
                </a:buClr>
                <a:buSzPts val="1100"/>
                <a:buFont typeface="Arial"/>
                <a:buNone/>
              </a:pPr>
              <a:r>
                <a:rPr lang="en-US" sz="1600">
                  <a:solidFill>
                    <a:srgbClr val="529700"/>
                  </a:solidFill>
                </a:rPr>
                <a:t>Dát učitelům oporu při práci s častými misinformacemi: srozumitelná vysvětlení, doporučené postupy do třídy a odkazy na další zdroje.</a:t>
              </a:r>
              <a:endParaRPr sz="1600">
                <a:solidFill>
                  <a:srgbClr val="529700"/>
                </a:solidFill>
              </a:endParaRPr>
            </a:p>
            <a:p>
              <a:pPr indent="0" lvl="0" marL="0" rtl="0" algn="just">
                <a:lnSpc>
                  <a:spcPct val="107916"/>
                </a:lnSpc>
                <a:spcBef>
                  <a:spcPts val="800"/>
                </a:spcBef>
                <a:spcAft>
                  <a:spcPts val="800"/>
                </a:spcAft>
                <a:buNone/>
              </a:pPr>
              <a:r>
                <a:t/>
              </a:r>
              <a:endParaRPr sz="2000">
                <a:solidFill>
                  <a:srgbClr val="529700"/>
                </a:solidFill>
                <a:latin typeface="Poppins"/>
                <a:ea typeface="Poppins"/>
                <a:cs typeface="Poppins"/>
                <a:sym typeface="Poppins"/>
              </a:endParaRPr>
            </a:p>
          </p:txBody>
        </p:sp>
        <p:pic>
          <p:nvPicPr>
            <p:cNvPr id="180" name="Google Shape;180;p15" title="tick.png"/>
            <p:cNvPicPr preferRelativeResize="0"/>
            <p:nvPr/>
          </p:nvPicPr>
          <p:blipFill rotWithShape="1">
            <a:blip r:embed="rId11">
              <a:alphaModFix/>
            </a:blip>
            <a:srcRect b="27493" l="36801" r="36366" t="27596"/>
            <a:stretch/>
          </p:blipFill>
          <p:spPr>
            <a:xfrm>
              <a:off x="899174" y="4561804"/>
              <a:ext cx="282552" cy="266026"/>
            </a:xfrm>
            <a:prstGeom prst="rect">
              <a:avLst/>
            </a:prstGeom>
            <a:noFill/>
            <a:ln>
              <a:noFill/>
            </a:ln>
          </p:spPr>
        </p:pic>
        <p:pic>
          <p:nvPicPr>
            <p:cNvPr id="181" name="Google Shape;181;p15" title="tick.png"/>
            <p:cNvPicPr preferRelativeResize="0"/>
            <p:nvPr/>
          </p:nvPicPr>
          <p:blipFill rotWithShape="1">
            <a:blip r:embed="rId11">
              <a:alphaModFix/>
            </a:blip>
            <a:srcRect b="27493" l="36801" r="36366" t="27596"/>
            <a:stretch/>
          </p:blipFill>
          <p:spPr>
            <a:xfrm>
              <a:off x="899174" y="5165573"/>
              <a:ext cx="282552" cy="266026"/>
            </a:xfrm>
            <a:prstGeom prst="rect">
              <a:avLst/>
            </a:prstGeom>
            <a:noFill/>
            <a:ln>
              <a:noFill/>
            </a:ln>
          </p:spPr>
        </p:pic>
        <p:pic>
          <p:nvPicPr>
            <p:cNvPr id="182" name="Google Shape;182;p15" title="tick.png"/>
            <p:cNvPicPr preferRelativeResize="0"/>
            <p:nvPr/>
          </p:nvPicPr>
          <p:blipFill rotWithShape="1">
            <a:blip r:embed="rId11">
              <a:alphaModFix/>
            </a:blip>
            <a:srcRect b="27493" l="36801" r="36366" t="27596"/>
            <a:stretch/>
          </p:blipFill>
          <p:spPr>
            <a:xfrm>
              <a:off x="899174" y="5769316"/>
              <a:ext cx="282552" cy="266026"/>
            </a:xfrm>
            <a:prstGeom prst="rect">
              <a:avLst/>
            </a:prstGeom>
            <a:noFill/>
            <a:ln>
              <a:noFill/>
            </a:ln>
          </p:spPr>
        </p:pic>
        <p:pic>
          <p:nvPicPr>
            <p:cNvPr id="183" name="Google Shape;183;p15" title="tick.png"/>
            <p:cNvPicPr preferRelativeResize="0"/>
            <p:nvPr/>
          </p:nvPicPr>
          <p:blipFill rotWithShape="1">
            <a:blip r:embed="rId11">
              <a:alphaModFix/>
            </a:blip>
            <a:srcRect b="27493" l="36801" r="36366" t="27596"/>
            <a:stretch/>
          </p:blipFill>
          <p:spPr>
            <a:xfrm>
              <a:off x="899174" y="6487054"/>
              <a:ext cx="282552" cy="266026"/>
            </a:xfrm>
            <a:prstGeom prst="rect">
              <a:avLst/>
            </a:prstGeom>
            <a:noFill/>
            <a:ln>
              <a:noFill/>
            </a:ln>
          </p:spPr>
        </p:pic>
        <p:pic>
          <p:nvPicPr>
            <p:cNvPr id="184" name="Google Shape;184;p15" title="tick.png"/>
            <p:cNvPicPr preferRelativeResize="0"/>
            <p:nvPr/>
          </p:nvPicPr>
          <p:blipFill rotWithShape="1">
            <a:blip r:embed="rId11">
              <a:alphaModFix/>
            </a:blip>
            <a:srcRect b="27493" l="36801" r="36366" t="27596"/>
            <a:stretch/>
          </p:blipFill>
          <p:spPr>
            <a:xfrm>
              <a:off x="899174" y="7066216"/>
              <a:ext cx="282552" cy="266026"/>
            </a:xfrm>
            <a:prstGeom prst="rect">
              <a:avLst/>
            </a:prstGeom>
            <a:noFill/>
            <a:ln>
              <a:noFill/>
            </a:ln>
          </p:spPr>
        </p:pic>
      </p:grpSp>
      <p:grpSp>
        <p:nvGrpSpPr>
          <p:cNvPr id="185" name="Google Shape;185;p15"/>
          <p:cNvGrpSpPr/>
          <p:nvPr/>
        </p:nvGrpSpPr>
        <p:grpSpPr>
          <a:xfrm>
            <a:off x="-86550" y="-181130"/>
            <a:ext cx="18374441" cy="1591966"/>
            <a:chOff x="-86550" y="-181130"/>
            <a:chExt cx="18374441" cy="1591966"/>
          </a:xfrm>
        </p:grpSpPr>
        <p:grpSp>
          <p:nvGrpSpPr>
            <p:cNvPr id="186" name="Google Shape;186;p15"/>
            <p:cNvGrpSpPr/>
            <p:nvPr/>
          </p:nvGrpSpPr>
          <p:grpSpPr>
            <a:xfrm>
              <a:off x="-86550" y="-181123"/>
              <a:ext cx="18374441" cy="1386967"/>
              <a:chOff x="-21337" y="-79312"/>
              <a:chExt cx="4524499" cy="888000"/>
            </a:xfrm>
          </p:grpSpPr>
          <p:sp>
            <p:nvSpPr>
              <p:cNvPr id="187" name="Google Shape;187;p15"/>
              <p:cNvSpPr/>
              <p:nvPr/>
            </p:nvSpPr>
            <p:spPr>
              <a:xfrm>
                <a:off x="0" y="0"/>
                <a:ext cx="4503162" cy="764056"/>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txBox="1"/>
              <p:nvPr/>
            </p:nvSpPr>
            <p:spPr>
              <a:xfrm>
                <a:off x="-21337" y="-79312"/>
                <a:ext cx="4503300" cy="888000"/>
              </a:xfrm>
              <a:prstGeom prst="rect">
                <a:avLst/>
              </a:prstGeom>
              <a:noFill/>
              <a:ln>
                <a:noFill/>
              </a:ln>
            </p:spPr>
            <p:txBody>
              <a:bodyPr anchorCtr="0" anchor="ctr" bIns="50800" lIns="50800" spcFirstLastPara="1" rIns="50800" wrap="square" tIns="50800">
                <a:noAutofit/>
              </a:bodyPr>
              <a:lstStyle/>
              <a:p>
                <a:pPr indent="0" lvl="0" marL="0" marR="0" rtl="0" algn="ctr">
                  <a:lnSpc>
                    <a:spcPct val="217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9" name="Google Shape;189;p15"/>
            <p:cNvSpPr/>
            <p:nvPr/>
          </p:nvSpPr>
          <p:spPr>
            <a:xfrm>
              <a:off x="2403470" y="177175"/>
              <a:ext cx="3816300" cy="5313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190" name="Google Shape;190;p15">
              <a:hlinkClick action="ppaction://hlinksldjump" r:id="rId12"/>
            </p:cNvPr>
            <p:cNvSpPr/>
            <p:nvPr/>
          </p:nvSpPr>
          <p:spPr>
            <a:xfrm>
              <a:off x="841364" y="177175"/>
              <a:ext cx="1166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191" name="Google Shape;191;p15"/>
            <p:cNvSpPr txBox="1"/>
            <p:nvPr/>
          </p:nvSpPr>
          <p:spPr>
            <a:xfrm>
              <a:off x="989023" y="298676"/>
              <a:ext cx="10266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77">
                  <a:solidFill>
                    <a:schemeClr val="lt2"/>
                  </a:solidFill>
                  <a:uFill>
                    <a:noFill/>
                  </a:uFill>
                  <a:latin typeface="Poppins"/>
                  <a:ea typeface="Poppins"/>
                  <a:cs typeface="Poppins"/>
                  <a:sym typeface="Poppins"/>
                  <a:hlinkClick action="ppaction://hlinksldjump" r:id="rId13">
                    <a:extLst>
                      <a:ext uri="{A12FA001-AC4F-418D-AE19-62706E023703}">
                        <ahyp:hlinkClr val="tx"/>
                      </a:ext>
                    </a:extLst>
                  </a:hlinkClick>
                </a:rPr>
                <a:t>Domů</a:t>
              </a:r>
              <a:endParaRPr>
                <a:solidFill>
                  <a:schemeClr val="lt2"/>
                </a:solidFill>
              </a:endParaRPr>
            </a:p>
          </p:txBody>
        </p:sp>
        <p:sp>
          <p:nvSpPr>
            <p:cNvPr id="192" name="Google Shape;192;p15"/>
            <p:cNvSpPr txBox="1"/>
            <p:nvPr/>
          </p:nvSpPr>
          <p:spPr>
            <a:xfrm>
              <a:off x="2516451" y="318115"/>
              <a:ext cx="3708000" cy="3069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lang="en-US" sz="2077">
                  <a:solidFill>
                    <a:srgbClr val="FFFFFF"/>
                  </a:solidFill>
                  <a:latin typeface="Poppins ExtraBold"/>
                  <a:ea typeface="Poppins ExtraBold"/>
                  <a:cs typeface="Poppins ExtraBold"/>
                  <a:sym typeface="Poppins ExtraBold"/>
                </a:rPr>
                <a:t>Úvod k příručce</a:t>
              </a:r>
              <a:endParaRPr sz="2077">
                <a:solidFill>
                  <a:srgbClr val="FFFFFF"/>
                </a:solidFill>
                <a:latin typeface="Poppins ExtraBold"/>
                <a:ea typeface="Poppins ExtraBold"/>
                <a:cs typeface="Poppins ExtraBold"/>
                <a:sym typeface="Poppins ExtraBold"/>
              </a:endParaRPr>
            </a:p>
          </p:txBody>
        </p:sp>
        <p:grpSp>
          <p:nvGrpSpPr>
            <p:cNvPr id="193" name="Google Shape;193;p15"/>
            <p:cNvGrpSpPr/>
            <p:nvPr/>
          </p:nvGrpSpPr>
          <p:grpSpPr>
            <a:xfrm>
              <a:off x="16180631" y="-126113"/>
              <a:ext cx="1166332" cy="1536949"/>
              <a:chOff x="0" y="-57150"/>
              <a:chExt cx="660400" cy="1133861"/>
            </a:xfrm>
          </p:grpSpPr>
          <p:sp>
            <p:nvSpPr>
              <p:cNvPr id="194" name="Google Shape;194;p15"/>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6" name="Google Shape;196;p15"/>
            <p:cNvSpPr txBox="1"/>
            <p:nvPr/>
          </p:nvSpPr>
          <p:spPr>
            <a:xfrm>
              <a:off x="6725270" y="304507"/>
              <a:ext cx="35427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1"/>
                  </a:solidFill>
                  <a:latin typeface="Poppins"/>
                  <a:ea typeface="Poppins"/>
                  <a:cs typeface="Poppins"/>
                  <a:sym typeface="Poppins"/>
                </a:rPr>
                <a:t>Používání mikrolekcí</a:t>
              </a:r>
              <a:endParaRPr sz="2077">
                <a:solidFill>
                  <a:srgbClr val="FFFFFF"/>
                </a:solidFill>
                <a:latin typeface="Poppins"/>
                <a:ea typeface="Poppins"/>
                <a:cs typeface="Poppins"/>
                <a:sym typeface="Poppins"/>
              </a:endParaRPr>
            </a:p>
          </p:txBody>
        </p:sp>
        <p:sp>
          <p:nvSpPr>
            <p:cNvPr id="197" name="Google Shape;197;p15"/>
            <p:cNvSpPr txBox="1"/>
            <p:nvPr/>
          </p:nvSpPr>
          <p:spPr>
            <a:xfrm>
              <a:off x="10553319" y="316982"/>
              <a:ext cx="5429100" cy="3069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lang="en-US" sz="2077">
                  <a:solidFill>
                    <a:srgbClr val="FFFFFF"/>
                  </a:solidFill>
                  <a:latin typeface="Poppins"/>
                  <a:ea typeface="Poppins"/>
                  <a:cs typeface="Poppins"/>
                  <a:sym typeface="Poppins"/>
                </a:rPr>
                <a:t>Šablony a nástroje pro kritické myšlení</a:t>
              </a:r>
              <a:endParaRPr sz="2077">
                <a:solidFill>
                  <a:srgbClr val="FFFFFF"/>
                </a:solidFill>
                <a:latin typeface="Poppins"/>
                <a:ea typeface="Poppins"/>
                <a:cs typeface="Poppins"/>
                <a:sym typeface="Poppins"/>
              </a:endParaRPr>
            </a:p>
          </p:txBody>
        </p:sp>
        <p:sp>
          <p:nvSpPr>
            <p:cNvPr id="198" name="Google Shape;198;p15">
              <a:hlinkClick action="ppaction://hlinksldjump" r:id="rId14"/>
            </p:cNvPr>
            <p:cNvSpPr/>
            <p:nvPr/>
          </p:nvSpPr>
          <p:spPr>
            <a:xfrm flipH="1">
              <a:off x="3641772" y="421810"/>
              <a:ext cx="1166332" cy="531244"/>
            </a:xfrm>
            <a:custGeom>
              <a:rect b="b" l="l" r="r" t="t"/>
              <a:pathLst>
                <a:path extrusionOk="0" h="531244" w="1166332">
                  <a:moveTo>
                    <a:pt x="1166331" y="0"/>
                  </a:moveTo>
                  <a:lnTo>
                    <a:pt x="0" y="0"/>
                  </a:lnTo>
                  <a:lnTo>
                    <a:pt x="0" y="531244"/>
                  </a:lnTo>
                  <a:lnTo>
                    <a:pt x="1166331" y="531244"/>
                  </a:lnTo>
                  <a:lnTo>
                    <a:pt x="1166331" y="0"/>
                  </a:lnTo>
                  <a:close/>
                </a:path>
              </a:pathLst>
            </a:custGeom>
            <a:blipFill rotWithShape="1">
              <a:blip r:embed="rId15">
                <a:alphaModFix/>
              </a:blip>
              <a:stretch>
                <a:fillRect b="-20974" l="0" r="-264537" t="-679281"/>
              </a:stretch>
            </a:blipFill>
            <a:ln>
              <a:noFill/>
            </a:ln>
          </p:spPr>
        </p:sp>
        <p:pic>
          <p:nvPicPr>
            <p:cNvPr id="199" name="Google Shape;199;p15"/>
            <p:cNvPicPr preferRelativeResize="0"/>
            <p:nvPr/>
          </p:nvPicPr>
          <p:blipFill rotWithShape="1">
            <a:blip r:embed="rId16">
              <a:alphaModFix/>
            </a:blip>
            <a:srcRect b="53006" l="8654" r="77521" t="21843"/>
            <a:stretch/>
          </p:blipFill>
          <p:spPr>
            <a:xfrm>
              <a:off x="16091361" y="-181130"/>
              <a:ext cx="1355275" cy="1386974"/>
            </a:xfrm>
            <a:prstGeom prst="rect">
              <a:avLst/>
            </a:prstGeom>
            <a:noFill/>
            <a:ln>
              <a:noFill/>
            </a:ln>
          </p:spPr>
        </p:pic>
      </p:grpSp>
      <p:sp>
        <p:nvSpPr>
          <p:cNvPr id="200" name="Google Shape;200;p15">
            <a:hlinkClick action="ppaction://hlinksldjump" r:id="rId17"/>
          </p:cNvPr>
          <p:cNvSpPr/>
          <p:nvPr/>
        </p:nvSpPr>
        <p:spPr>
          <a:xfrm>
            <a:off x="6529546" y="151750"/>
            <a:ext cx="33768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1" name="Google Shape;201;p15">
            <a:hlinkClick action="ppaction://hlinksldjump" r:id="rId18"/>
          </p:cNvPr>
          <p:cNvSpPr/>
          <p:nvPr/>
        </p:nvSpPr>
        <p:spPr>
          <a:xfrm>
            <a:off x="10234371" y="177175"/>
            <a:ext cx="5594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6"/>
          <p:cNvSpPr/>
          <p:nvPr/>
        </p:nvSpPr>
        <p:spPr>
          <a:xfrm>
            <a:off x="12653625" y="4757450"/>
            <a:ext cx="4925400" cy="3127200"/>
          </a:xfrm>
          <a:prstGeom prst="roundRect">
            <a:avLst>
              <a:gd fmla="val 16667" name="adj"/>
            </a:avLst>
          </a:prstGeom>
          <a:solidFill>
            <a:srgbClr val="B7CDB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7" name="Google Shape;207;p16"/>
          <p:cNvSpPr/>
          <p:nvPr/>
        </p:nvSpPr>
        <p:spPr>
          <a:xfrm>
            <a:off x="6943100" y="4757450"/>
            <a:ext cx="4925400" cy="3127200"/>
          </a:xfrm>
          <a:prstGeom prst="roundRect">
            <a:avLst>
              <a:gd fmla="val 16667" name="adj"/>
            </a:avLst>
          </a:prstGeom>
          <a:solidFill>
            <a:srgbClr val="B7CDB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8" name="Google Shape;208;p16"/>
          <p:cNvSpPr/>
          <p:nvPr/>
        </p:nvSpPr>
        <p:spPr>
          <a:xfrm>
            <a:off x="841375" y="4757450"/>
            <a:ext cx="4925400" cy="3127200"/>
          </a:xfrm>
          <a:prstGeom prst="roundRect">
            <a:avLst>
              <a:gd fmla="val 16667" name="adj"/>
            </a:avLst>
          </a:prstGeom>
          <a:solidFill>
            <a:srgbClr val="B7CDB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9" name="Google Shape;209;p16"/>
          <p:cNvSpPr/>
          <p:nvPr/>
        </p:nvSpPr>
        <p:spPr>
          <a:xfrm>
            <a:off x="0" y="1893101"/>
            <a:ext cx="18288000" cy="945600"/>
          </a:xfrm>
          <a:prstGeom prst="rect">
            <a:avLst/>
          </a:prstGeom>
          <a:solidFill>
            <a:srgbClr val="B6D7A8">
              <a:alpha val="613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0" name="Google Shape;210;p16"/>
          <p:cNvSpPr txBox="1"/>
          <p:nvPr/>
        </p:nvSpPr>
        <p:spPr>
          <a:xfrm>
            <a:off x="-125" y="1896475"/>
            <a:ext cx="18288000" cy="8538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5777">
                <a:solidFill>
                  <a:srgbClr val="205D1C"/>
                </a:solidFill>
                <a:latin typeface="Poppins ExtraBold"/>
                <a:ea typeface="Poppins ExtraBold"/>
                <a:cs typeface="Poppins ExtraBold"/>
                <a:sym typeface="Poppins ExtraBold"/>
              </a:rPr>
              <a:t>Zaměření projektu</a:t>
            </a:r>
            <a:endParaRPr i="1" sz="5777">
              <a:solidFill>
                <a:srgbClr val="205D1C"/>
              </a:solidFill>
              <a:latin typeface="Poppins ExtraBold"/>
              <a:ea typeface="Poppins ExtraBold"/>
              <a:cs typeface="Poppins ExtraBold"/>
              <a:sym typeface="Poppins ExtraBold"/>
            </a:endParaRPr>
          </a:p>
        </p:txBody>
      </p:sp>
      <p:sp>
        <p:nvSpPr>
          <p:cNvPr id="211" name="Google Shape;211;p16"/>
          <p:cNvSpPr txBox="1"/>
          <p:nvPr/>
        </p:nvSpPr>
        <p:spPr>
          <a:xfrm>
            <a:off x="841350" y="3270075"/>
            <a:ext cx="16737600" cy="12867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Clr>
                <a:srgbClr val="000000"/>
              </a:buClr>
              <a:buFont typeface="Arial"/>
              <a:buNone/>
            </a:pPr>
            <a:r>
              <a:rPr lang="en-US" sz="1900">
                <a:solidFill>
                  <a:srgbClr val="396D32"/>
                </a:solidFill>
                <a:latin typeface="Poppins"/>
                <a:ea typeface="Poppins"/>
                <a:cs typeface="Poppins"/>
                <a:sym typeface="Poppins"/>
              </a:rPr>
              <a:t>V jádru tohoto projektu stojí přesvědčení, že </a:t>
            </a:r>
            <a:r>
              <a:rPr b="1" lang="en-US" sz="1900">
                <a:solidFill>
                  <a:srgbClr val="396D32"/>
                </a:solidFill>
                <a:latin typeface="Poppins"/>
                <a:ea typeface="Poppins"/>
                <a:cs typeface="Poppins"/>
                <a:sym typeface="Poppins"/>
              </a:rPr>
              <a:t>kritické myšlení</a:t>
            </a:r>
            <a:r>
              <a:rPr lang="en-US" sz="1900">
                <a:solidFill>
                  <a:srgbClr val="396D32"/>
                </a:solidFill>
                <a:latin typeface="Poppins"/>
                <a:ea typeface="Poppins"/>
                <a:cs typeface="Poppins"/>
                <a:sym typeface="Poppins"/>
              </a:rPr>
              <a:t> je klíčovou kompetencí pro udržitelnost. Žáci dospívají ve světě, kde jsou informace složité a misinformace se šíří rychle. Díky tomu, že je učení opřené o vědecky podložené a fakticky přesné klimatické vzdělávání, pomáhají materiály vytvořené v programu </a:t>
            </a:r>
            <a:r>
              <a:rPr b="1" lang="en-US" sz="1900">
                <a:solidFill>
                  <a:srgbClr val="396D32"/>
                </a:solidFill>
                <a:latin typeface="Poppins"/>
                <a:ea typeface="Poppins"/>
                <a:cs typeface="Poppins"/>
                <a:sym typeface="Poppins"/>
              </a:rPr>
              <a:t>Climate Decoded</a:t>
            </a:r>
            <a:r>
              <a:rPr lang="en-US" sz="1900">
                <a:solidFill>
                  <a:srgbClr val="396D32"/>
                </a:solidFill>
                <a:latin typeface="Poppins"/>
                <a:ea typeface="Poppins"/>
                <a:cs typeface="Poppins"/>
                <a:sym typeface="Poppins"/>
              </a:rPr>
              <a:t> žákům:</a:t>
            </a:r>
            <a:endParaRPr sz="2800">
              <a:solidFill>
                <a:srgbClr val="396D32"/>
              </a:solidFill>
              <a:latin typeface="Poppins"/>
              <a:ea typeface="Poppins"/>
              <a:cs typeface="Poppins"/>
              <a:sym typeface="Poppins"/>
            </a:endParaRPr>
          </a:p>
        </p:txBody>
      </p:sp>
      <p:grpSp>
        <p:nvGrpSpPr>
          <p:cNvPr id="212" name="Google Shape;212;p16"/>
          <p:cNvGrpSpPr/>
          <p:nvPr/>
        </p:nvGrpSpPr>
        <p:grpSpPr>
          <a:xfrm>
            <a:off x="8102855" y="9432438"/>
            <a:ext cx="2082289" cy="682990"/>
            <a:chOff x="11099588" y="9456250"/>
            <a:chExt cx="2082289" cy="682990"/>
          </a:xfrm>
        </p:grpSpPr>
        <p:sp>
          <p:nvSpPr>
            <p:cNvPr id="213" name="Google Shape;213;p16">
              <a:hlinkClick action="ppaction://hlinksldjump" r:id="rId3"/>
            </p:cNvPr>
            <p:cNvSpPr/>
            <p:nvPr/>
          </p:nvSpPr>
          <p:spPr>
            <a:xfrm>
              <a:off x="11154778" y="9534650"/>
              <a:ext cx="2027100" cy="455100"/>
            </a:xfrm>
            <a:prstGeom prst="roundRect">
              <a:avLst>
                <a:gd fmla="val 16667" name="adj"/>
              </a:avLst>
            </a:prstGeom>
            <a:solidFill>
              <a:srgbClr val="D2E7CA"/>
            </a:solidFill>
            <a:ln>
              <a:noFill/>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214" name="Google Shape;214;p16">
              <a:hlinkClick action="ppaction://hlinksldjump" r:id="rId4"/>
            </p:cNvPr>
            <p:cNvSpPr txBox="1"/>
            <p:nvPr/>
          </p:nvSpPr>
          <p:spPr>
            <a:xfrm>
              <a:off x="11606450" y="9620438"/>
              <a:ext cx="1398000" cy="3546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5">
                    <a:extLst>
                      <a:ext uri="{A12FA001-AC4F-418D-AE19-62706E023703}">
                        <ahyp:hlinkClr val="tx"/>
                      </a:ext>
                    </a:extLst>
                  </a:hlinkClick>
                </a:rPr>
                <a:t>Pro koho je příručka určena?</a:t>
              </a:r>
              <a:endParaRPr i="1" sz="1200">
                <a:solidFill>
                  <a:srgbClr val="205D1C"/>
                </a:solidFill>
                <a:latin typeface="Poppins"/>
                <a:ea typeface="Poppins"/>
                <a:cs typeface="Poppins"/>
                <a:sym typeface="Poppins"/>
              </a:endParaRPr>
            </a:p>
          </p:txBody>
        </p:sp>
        <p:pic>
          <p:nvPicPr>
            <p:cNvPr id="215" name="Google Shape;215;p16" title="Roxy's Baby Shower Invitation (1).png"/>
            <p:cNvPicPr preferRelativeResize="0"/>
            <p:nvPr/>
          </p:nvPicPr>
          <p:blipFill rotWithShape="1">
            <a:blip r:embed="rId6">
              <a:alphaModFix/>
            </a:blip>
            <a:srcRect b="34895" l="23934" r="27517" t="34617"/>
            <a:stretch/>
          </p:blipFill>
          <p:spPr>
            <a:xfrm flipH="1" rot="2696825">
              <a:off x="11152716" y="9583635"/>
              <a:ext cx="467585" cy="428221"/>
            </a:xfrm>
            <a:prstGeom prst="rect">
              <a:avLst/>
            </a:prstGeom>
            <a:noFill/>
            <a:ln>
              <a:noFill/>
            </a:ln>
          </p:spPr>
        </p:pic>
      </p:grpSp>
      <p:grpSp>
        <p:nvGrpSpPr>
          <p:cNvPr id="216" name="Google Shape;216;p16"/>
          <p:cNvGrpSpPr/>
          <p:nvPr/>
        </p:nvGrpSpPr>
        <p:grpSpPr>
          <a:xfrm>
            <a:off x="8104979" y="1151447"/>
            <a:ext cx="2078043" cy="682990"/>
            <a:chOff x="6687732" y="1151447"/>
            <a:chExt cx="2078043" cy="682990"/>
          </a:xfrm>
        </p:grpSpPr>
        <p:sp>
          <p:nvSpPr>
            <p:cNvPr id="217" name="Google Shape;217;p16">
              <a:hlinkClick action="ppaction://hlinksldjump" r:id="rId7"/>
            </p:cNvPr>
            <p:cNvSpPr/>
            <p:nvPr/>
          </p:nvSpPr>
          <p:spPr>
            <a:xfrm>
              <a:off x="6687732" y="1248843"/>
              <a:ext cx="2027100" cy="455100"/>
            </a:xfrm>
            <a:prstGeom prst="roundRect">
              <a:avLst>
                <a:gd fmla="val 16667" name="adj"/>
              </a:avLst>
            </a:prstGeom>
            <a:solidFill>
              <a:srgbClr val="D2E7CA"/>
            </a:solidFill>
            <a:ln>
              <a:noFill/>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218" name="Google Shape;218;p16">
              <a:hlinkClick action="ppaction://hlinksldjump" r:id="rId8"/>
            </p:cNvPr>
            <p:cNvSpPr txBox="1"/>
            <p:nvPr/>
          </p:nvSpPr>
          <p:spPr>
            <a:xfrm>
              <a:off x="6859244" y="1299090"/>
              <a:ext cx="1398000" cy="3546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9">
                    <a:extLst>
                      <a:ext uri="{A12FA001-AC4F-418D-AE19-62706E023703}">
                        <ahyp:hlinkClr val="tx"/>
                      </a:ext>
                    </a:extLst>
                  </a:hlinkClick>
                </a:rPr>
                <a:t>K čemu slouží tato příručka?</a:t>
              </a:r>
              <a:endParaRPr i="1" sz="1200">
                <a:solidFill>
                  <a:srgbClr val="205D1C"/>
                </a:solidFill>
                <a:latin typeface="Poppins"/>
                <a:ea typeface="Poppins"/>
                <a:cs typeface="Poppins"/>
                <a:sym typeface="Poppins"/>
              </a:endParaRPr>
            </a:p>
          </p:txBody>
        </p:sp>
        <p:pic>
          <p:nvPicPr>
            <p:cNvPr id="219" name="Google Shape;219;p16" title="Roxy's Baby Shower Invitation (1).png"/>
            <p:cNvPicPr preferRelativeResize="0"/>
            <p:nvPr/>
          </p:nvPicPr>
          <p:blipFill rotWithShape="1">
            <a:blip r:embed="rId6">
              <a:alphaModFix/>
            </a:blip>
            <a:srcRect b="34895" l="23934" r="27517" t="34617"/>
            <a:stretch/>
          </p:blipFill>
          <p:spPr>
            <a:xfrm rot="-2696825">
              <a:off x="8245063" y="1278832"/>
              <a:ext cx="467585" cy="428221"/>
            </a:xfrm>
            <a:prstGeom prst="rect">
              <a:avLst/>
            </a:prstGeom>
            <a:noFill/>
            <a:ln>
              <a:noFill/>
            </a:ln>
          </p:spPr>
        </p:pic>
      </p:grpSp>
      <p:sp>
        <p:nvSpPr>
          <p:cNvPr id="220" name="Google Shape;220;p16"/>
          <p:cNvSpPr txBox="1"/>
          <p:nvPr/>
        </p:nvSpPr>
        <p:spPr>
          <a:xfrm>
            <a:off x="1188175" y="5076575"/>
            <a:ext cx="4231800" cy="1784100"/>
          </a:xfrm>
          <a:prstGeom prst="rect">
            <a:avLst/>
          </a:prstGeom>
          <a:noFill/>
          <a:ln>
            <a:noFill/>
          </a:ln>
        </p:spPr>
        <p:txBody>
          <a:bodyPr anchorCtr="0" anchor="t" bIns="0" lIns="0" spcFirstLastPara="1" rIns="0" wrap="square" tIns="0">
            <a:spAutoFit/>
          </a:bodyPr>
          <a:lstStyle/>
          <a:p>
            <a:pPr indent="0" lvl="0" marL="0" marR="0" rtl="0" algn="ctr">
              <a:lnSpc>
                <a:spcPct val="170000"/>
              </a:lnSpc>
              <a:spcBef>
                <a:spcPts val="0"/>
              </a:spcBef>
              <a:spcAft>
                <a:spcPts val="0"/>
              </a:spcAft>
              <a:buNone/>
            </a:pPr>
            <a:r>
              <a:rPr b="1" lang="en-US" sz="1900">
                <a:solidFill>
                  <a:srgbClr val="255F1F"/>
                </a:solidFill>
                <a:latin typeface="Poppins"/>
                <a:ea typeface="Poppins"/>
                <a:cs typeface="Poppins"/>
                <a:sym typeface="Poppins"/>
              </a:rPr>
              <a:t>Posuzovat informace, klást otázky, vyhodnocovat zdroje a porovnávat informace, které si navzájem odporují.</a:t>
            </a:r>
            <a:endParaRPr b="1" sz="1900">
              <a:solidFill>
                <a:srgbClr val="255F1F"/>
              </a:solidFill>
              <a:latin typeface="Poppins"/>
              <a:ea typeface="Poppins"/>
              <a:cs typeface="Poppins"/>
              <a:sym typeface="Poppins"/>
            </a:endParaRPr>
          </a:p>
        </p:txBody>
      </p:sp>
      <p:sp>
        <p:nvSpPr>
          <p:cNvPr id="221" name="Google Shape;221;p16"/>
          <p:cNvSpPr txBox="1"/>
          <p:nvPr/>
        </p:nvSpPr>
        <p:spPr>
          <a:xfrm>
            <a:off x="841375" y="8272500"/>
            <a:ext cx="16934700" cy="12867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lang="en-US" sz="1900">
                <a:solidFill>
                  <a:srgbClr val="396D32"/>
                </a:solidFill>
                <a:latin typeface="Poppins"/>
                <a:ea typeface="Poppins"/>
                <a:cs typeface="Poppins"/>
                <a:sym typeface="Poppins"/>
              </a:rPr>
              <a:t>Tato metodická příručka poskytuje učitelům vše potřebné k tomu, aby se zorientovali ve zdrojích programu </a:t>
            </a:r>
            <a:r>
              <a:rPr b="1" lang="en-US" sz="1900">
                <a:solidFill>
                  <a:srgbClr val="396D32"/>
                </a:solidFill>
                <a:latin typeface="Poppins"/>
                <a:ea typeface="Poppins"/>
                <a:cs typeface="Poppins"/>
                <a:sym typeface="Poppins"/>
              </a:rPr>
              <a:t>Climate Decoded</a:t>
            </a:r>
            <a:r>
              <a:rPr lang="en-US" sz="1900">
                <a:solidFill>
                  <a:srgbClr val="396D32"/>
                </a:solidFill>
                <a:latin typeface="Poppins"/>
                <a:ea typeface="Poppins"/>
                <a:cs typeface="Poppins"/>
                <a:sym typeface="Poppins"/>
              </a:rPr>
              <a:t>. Nabízí praktické vedení i přizpůsobitelné materiály, které jim pomohou vést žáky k tomu, aby se v environmentálních výzvách dokázali orientovat odpovědně.</a:t>
            </a:r>
            <a:endParaRPr sz="2800">
              <a:solidFill>
                <a:srgbClr val="396D32"/>
              </a:solidFill>
              <a:latin typeface="Poppins"/>
              <a:ea typeface="Poppins"/>
              <a:cs typeface="Poppins"/>
              <a:sym typeface="Poppins"/>
            </a:endParaRPr>
          </a:p>
        </p:txBody>
      </p:sp>
      <p:pic>
        <p:nvPicPr>
          <p:cNvPr id="222" name="Google Shape;222;p16" title="question.png"/>
          <p:cNvPicPr preferRelativeResize="0"/>
          <p:nvPr/>
        </p:nvPicPr>
        <p:blipFill rotWithShape="1">
          <a:blip r:embed="rId10">
            <a:alphaModFix/>
          </a:blip>
          <a:srcRect b="10005" l="21431" r="22064" t="6681"/>
          <a:stretch/>
        </p:blipFill>
        <p:spPr>
          <a:xfrm>
            <a:off x="2674001" y="6944525"/>
            <a:ext cx="1029374" cy="853799"/>
          </a:xfrm>
          <a:prstGeom prst="rect">
            <a:avLst/>
          </a:prstGeom>
          <a:noFill/>
          <a:ln>
            <a:noFill/>
          </a:ln>
        </p:spPr>
      </p:pic>
      <p:pic>
        <p:nvPicPr>
          <p:cNvPr id="223" name="Google Shape;223;p16" title="choose.png"/>
          <p:cNvPicPr preferRelativeResize="0"/>
          <p:nvPr/>
        </p:nvPicPr>
        <p:blipFill rotWithShape="1">
          <a:blip r:embed="rId11">
            <a:alphaModFix/>
          </a:blip>
          <a:srcRect b="9369" l="25284" r="31045" t="9926"/>
          <a:stretch/>
        </p:blipFill>
        <p:spPr>
          <a:xfrm>
            <a:off x="14661500" y="6772876"/>
            <a:ext cx="909643" cy="945599"/>
          </a:xfrm>
          <a:prstGeom prst="rect">
            <a:avLst/>
          </a:prstGeom>
          <a:noFill/>
          <a:ln>
            <a:noFill/>
          </a:ln>
        </p:spPr>
      </p:pic>
      <p:pic>
        <p:nvPicPr>
          <p:cNvPr id="224" name="Google Shape;224;p16" title="connect.png"/>
          <p:cNvPicPr preferRelativeResize="0"/>
          <p:nvPr/>
        </p:nvPicPr>
        <p:blipFill rotWithShape="1">
          <a:blip r:embed="rId12">
            <a:alphaModFix/>
          </a:blip>
          <a:srcRect b="9191" l="25437" r="25111" t="7848"/>
          <a:stretch/>
        </p:blipFill>
        <p:spPr>
          <a:xfrm rot="-2171742">
            <a:off x="8772235" y="6647851"/>
            <a:ext cx="1267127" cy="1195650"/>
          </a:xfrm>
          <a:prstGeom prst="rect">
            <a:avLst/>
          </a:prstGeom>
          <a:noFill/>
          <a:ln>
            <a:noFill/>
          </a:ln>
        </p:spPr>
      </p:pic>
      <p:sp>
        <p:nvSpPr>
          <p:cNvPr id="225" name="Google Shape;225;p16"/>
          <p:cNvSpPr txBox="1"/>
          <p:nvPr/>
        </p:nvSpPr>
        <p:spPr>
          <a:xfrm>
            <a:off x="7504175" y="5164888"/>
            <a:ext cx="3671700" cy="1286700"/>
          </a:xfrm>
          <a:prstGeom prst="rect">
            <a:avLst/>
          </a:prstGeom>
          <a:noFill/>
          <a:ln>
            <a:noFill/>
          </a:ln>
        </p:spPr>
        <p:txBody>
          <a:bodyPr anchorCtr="0" anchor="t" bIns="0" lIns="0" spcFirstLastPara="1" rIns="0" wrap="square" tIns="0">
            <a:spAutoFit/>
          </a:bodyPr>
          <a:lstStyle/>
          <a:p>
            <a:pPr indent="0" lvl="0" marL="0" marR="0" rtl="0" algn="ctr">
              <a:lnSpc>
                <a:spcPct val="170000"/>
              </a:lnSpc>
              <a:spcBef>
                <a:spcPts val="0"/>
              </a:spcBef>
              <a:spcAft>
                <a:spcPts val="0"/>
              </a:spcAft>
              <a:buNone/>
            </a:pPr>
            <a:r>
              <a:rPr b="1" lang="en-US" sz="1900">
                <a:solidFill>
                  <a:srgbClr val="255F1F"/>
                </a:solidFill>
                <a:latin typeface="Poppins"/>
                <a:ea typeface="Poppins"/>
                <a:cs typeface="Poppins"/>
                <a:sym typeface="Poppins"/>
              </a:rPr>
              <a:t>Propojovat místní i globální environmentální problémy s vlastním jednáním.</a:t>
            </a:r>
            <a:endParaRPr b="1" sz="1900">
              <a:solidFill>
                <a:srgbClr val="255F1F"/>
              </a:solidFill>
              <a:latin typeface="Poppins"/>
              <a:ea typeface="Poppins"/>
              <a:cs typeface="Poppins"/>
              <a:sym typeface="Poppins"/>
            </a:endParaRPr>
          </a:p>
        </p:txBody>
      </p:sp>
      <p:sp>
        <p:nvSpPr>
          <p:cNvPr id="226" name="Google Shape;226;p16"/>
          <p:cNvSpPr txBox="1"/>
          <p:nvPr/>
        </p:nvSpPr>
        <p:spPr>
          <a:xfrm>
            <a:off x="13260075" y="5164900"/>
            <a:ext cx="3712500" cy="1286700"/>
          </a:xfrm>
          <a:prstGeom prst="rect">
            <a:avLst/>
          </a:prstGeom>
          <a:noFill/>
          <a:ln>
            <a:noFill/>
          </a:ln>
        </p:spPr>
        <p:txBody>
          <a:bodyPr anchorCtr="0" anchor="t" bIns="0" lIns="0" spcFirstLastPara="1" rIns="0" wrap="square" tIns="0">
            <a:spAutoFit/>
          </a:bodyPr>
          <a:lstStyle/>
          <a:p>
            <a:pPr indent="0" lvl="0" marL="0" marR="0" rtl="0" algn="ctr">
              <a:lnSpc>
                <a:spcPct val="170000"/>
              </a:lnSpc>
              <a:spcBef>
                <a:spcPts val="0"/>
              </a:spcBef>
              <a:spcAft>
                <a:spcPts val="0"/>
              </a:spcAft>
              <a:buNone/>
            </a:pPr>
            <a:r>
              <a:rPr b="1" lang="en-US" sz="1900">
                <a:solidFill>
                  <a:srgbClr val="255F1F"/>
                </a:solidFill>
                <a:latin typeface="Poppins"/>
                <a:ea typeface="Poppins"/>
                <a:cs typeface="Poppins"/>
                <a:sym typeface="Poppins"/>
              </a:rPr>
              <a:t>Dělat informovaná a odpovědná rozhodnutí pro udržitelnou budoucnost.</a:t>
            </a:r>
            <a:endParaRPr b="1" sz="1900">
              <a:solidFill>
                <a:srgbClr val="255F1F"/>
              </a:solidFill>
              <a:latin typeface="Poppins"/>
              <a:ea typeface="Poppins"/>
              <a:cs typeface="Poppins"/>
              <a:sym typeface="Poppins"/>
            </a:endParaRPr>
          </a:p>
        </p:txBody>
      </p:sp>
      <p:sp>
        <p:nvSpPr>
          <p:cNvPr id="227" name="Google Shape;227;p16">
            <a:hlinkClick action="ppaction://hlinksldjump" r:id="rId13"/>
          </p:cNvPr>
          <p:cNvSpPr/>
          <p:nvPr/>
        </p:nvSpPr>
        <p:spPr>
          <a:xfrm>
            <a:off x="6529550" y="177175"/>
            <a:ext cx="33768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8" name="Google Shape;228;p16">
            <a:hlinkClick action="ppaction://hlinksldjump" r:id="rId14"/>
          </p:cNvPr>
          <p:cNvSpPr/>
          <p:nvPr/>
        </p:nvSpPr>
        <p:spPr>
          <a:xfrm>
            <a:off x="10234371" y="177175"/>
            <a:ext cx="5594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229" name="Google Shape;229;p16"/>
          <p:cNvGrpSpPr/>
          <p:nvPr/>
        </p:nvGrpSpPr>
        <p:grpSpPr>
          <a:xfrm>
            <a:off x="100" y="-221911"/>
            <a:ext cx="18288352" cy="1632746"/>
            <a:chOff x="100" y="-221911"/>
            <a:chExt cx="18288352" cy="1632746"/>
          </a:xfrm>
        </p:grpSpPr>
        <p:grpSp>
          <p:nvGrpSpPr>
            <p:cNvPr id="230" name="Google Shape;230;p16"/>
            <p:cNvGrpSpPr/>
            <p:nvPr/>
          </p:nvGrpSpPr>
          <p:grpSpPr>
            <a:xfrm>
              <a:off x="100" y="-221911"/>
              <a:ext cx="18288352" cy="1386967"/>
              <a:chOff x="0" y="-105426"/>
              <a:chExt cx="4503300" cy="888000"/>
            </a:xfrm>
          </p:grpSpPr>
          <p:sp>
            <p:nvSpPr>
              <p:cNvPr id="231" name="Google Shape;231;p16"/>
              <p:cNvSpPr/>
              <p:nvPr/>
            </p:nvSpPr>
            <p:spPr>
              <a:xfrm>
                <a:off x="0" y="0"/>
                <a:ext cx="4503162" cy="764056"/>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6"/>
              <p:cNvSpPr txBox="1"/>
              <p:nvPr/>
            </p:nvSpPr>
            <p:spPr>
              <a:xfrm>
                <a:off x="0" y="-105426"/>
                <a:ext cx="4503300" cy="888000"/>
              </a:xfrm>
              <a:prstGeom prst="rect">
                <a:avLst/>
              </a:prstGeom>
              <a:noFill/>
              <a:ln>
                <a:noFill/>
              </a:ln>
            </p:spPr>
            <p:txBody>
              <a:bodyPr anchorCtr="0" anchor="ctr" bIns="50800" lIns="50800" spcFirstLastPara="1" rIns="50800" wrap="square" tIns="50800">
                <a:noAutofit/>
              </a:bodyPr>
              <a:lstStyle/>
              <a:p>
                <a:pPr indent="0" lvl="0" marL="0" marR="0" rtl="0" algn="ctr">
                  <a:lnSpc>
                    <a:spcPct val="217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3" name="Google Shape;233;p16"/>
            <p:cNvSpPr/>
            <p:nvPr/>
          </p:nvSpPr>
          <p:spPr>
            <a:xfrm>
              <a:off x="2403470" y="177175"/>
              <a:ext cx="3816300" cy="5313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234" name="Google Shape;234;p16">
              <a:hlinkClick action="ppaction://hlinksldjump" r:id="rId15"/>
            </p:cNvPr>
            <p:cNvSpPr/>
            <p:nvPr/>
          </p:nvSpPr>
          <p:spPr>
            <a:xfrm>
              <a:off x="841364" y="177175"/>
              <a:ext cx="1166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235" name="Google Shape;235;p16"/>
            <p:cNvSpPr txBox="1"/>
            <p:nvPr/>
          </p:nvSpPr>
          <p:spPr>
            <a:xfrm>
              <a:off x="2516451" y="318115"/>
              <a:ext cx="3708000" cy="6138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Clr>
                  <a:schemeClr val="dk1"/>
                </a:buClr>
                <a:buFont typeface="Arial"/>
                <a:buNone/>
              </a:pPr>
              <a:r>
                <a:rPr lang="en-US" sz="2077">
                  <a:solidFill>
                    <a:schemeClr val="lt1"/>
                  </a:solidFill>
                  <a:latin typeface="Poppins ExtraBold"/>
                  <a:ea typeface="Poppins ExtraBold"/>
                  <a:cs typeface="Poppins ExtraBold"/>
                  <a:sym typeface="Poppins ExtraBold"/>
                </a:rPr>
                <a:t>Úvod k příručce</a:t>
              </a:r>
              <a:endParaRPr sz="2077">
                <a:solidFill>
                  <a:schemeClr val="lt1"/>
                </a:solidFill>
                <a:latin typeface="Poppins ExtraBold"/>
                <a:ea typeface="Poppins ExtraBold"/>
                <a:cs typeface="Poppins ExtraBold"/>
                <a:sym typeface="Poppins ExtraBold"/>
              </a:endParaRPr>
            </a:p>
            <a:p>
              <a:pPr indent="0" lvl="0" marL="0" marR="0" rtl="0" algn="l">
                <a:lnSpc>
                  <a:spcPct val="96003"/>
                </a:lnSpc>
                <a:spcBef>
                  <a:spcPts val="0"/>
                </a:spcBef>
                <a:spcAft>
                  <a:spcPts val="0"/>
                </a:spcAft>
                <a:buNone/>
              </a:pPr>
              <a:r>
                <a:t/>
              </a:r>
              <a:endParaRPr sz="2077">
                <a:solidFill>
                  <a:srgbClr val="FFFFFF"/>
                </a:solidFill>
                <a:latin typeface="Poppins ExtraBold"/>
                <a:ea typeface="Poppins ExtraBold"/>
                <a:cs typeface="Poppins ExtraBold"/>
                <a:sym typeface="Poppins ExtraBold"/>
              </a:endParaRPr>
            </a:p>
          </p:txBody>
        </p:sp>
        <p:grpSp>
          <p:nvGrpSpPr>
            <p:cNvPr id="236" name="Google Shape;236;p16"/>
            <p:cNvGrpSpPr/>
            <p:nvPr/>
          </p:nvGrpSpPr>
          <p:grpSpPr>
            <a:xfrm>
              <a:off x="16180631" y="-126113"/>
              <a:ext cx="1166332" cy="1536949"/>
              <a:chOff x="0" y="-57150"/>
              <a:chExt cx="660400" cy="1133861"/>
            </a:xfrm>
          </p:grpSpPr>
          <p:sp>
            <p:nvSpPr>
              <p:cNvPr id="237" name="Google Shape;237;p16"/>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6"/>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9" name="Google Shape;239;p16">
              <a:hlinkClick action="ppaction://hlinksldjump" r:id="rId16"/>
            </p:cNvPr>
            <p:cNvSpPr/>
            <p:nvPr/>
          </p:nvSpPr>
          <p:spPr>
            <a:xfrm flipH="1">
              <a:off x="3641772" y="421810"/>
              <a:ext cx="1166332" cy="531244"/>
            </a:xfrm>
            <a:custGeom>
              <a:rect b="b" l="l" r="r" t="t"/>
              <a:pathLst>
                <a:path extrusionOk="0" h="531244" w="1166332">
                  <a:moveTo>
                    <a:pt x="1166331" y="0"/>
                  </a:moveTo>
                  <a:lnTo>
                    <a:pt x="0" y="0"/>
                  </a:lnTo>
                  <a:lnTo>
                    <a:pt x="0" y="531244"/>
                  </a:lnTo>
                  <a:lnTo>
                    <a:pt x="1166331" y="531244"/>
                  </a:lnTo>
                  <a:lnTo>
                    <a:pt x="1166331" y="0"/>
                  </a:lnTo>
                  <a:close/>
                </a:path>
              </a:pathLst>
            </a:custGeom>
            <a:blipFill rotWithShape="1">
              <a:blip r:embed="rId17">
                <a:alphaModFix/>
              </a:blip>
              <a:stretch>
                <a:fillRect b="-20974" l="0" r="-264537" t="-679281"/>
              </a:stretch>
            </a:blipFill>
            <a:ln>
              <a:noFill/>
            </a:ln>
          </p:spPr>
        </p:sp>
        <p:pic>
          <p:nvPicPr>
            <p:cNvPr id="240" name="Google Shape;240;p16"/>
            <p:cNvPicPr preferRelativeResize="0"/>
            <p:nvPr/>
          </p:nvPicPr>
          <p:blipFill rotWithShape="1">
            <a:blip r:embed="rId18">
              <a:alphaModFix/>
            </a:blip>
            <a:srcRect b="53006" l="8654" r="77521" t="21843"/>
            <a:stretch/>
          </p:blipFill>
          <p:spPr>
            <a:xfrm>
              <a:off x="16091361" y="-181130"/>
              <a:ext cx="1355275" cy="1386974"/>
            </a:xfrm>
            <a:prstGeom prst="rect">
              <a:avLst/>
            </a:prstGeom>
            <a:noFill/>
            <a:ln>
              <a:noFill/>
            </a:ln>
          </p:spPr>
        </p:pic>
        <p:sp>
          <p:nvSpPr>
            <p:cNvPr id="241" name="Google Shape;241;p16"/>
            <p:cNvSpPr txBox="1"/>
            <p:nvPr/>
          </p:nvSpPr>
          <p:spPr>
            <a:xfrm>
              <a:off x="6455732" y="289382"/>
              <a:ext cx="3542700" cy="3069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None/>
              </a:pPr>
              <a:r>
                <a:rPr lang="en-US" sz="2077">
                  <a:solidFill>
                    <a:schemeClr val="lt1"/>
                  </a:solidFill>
                  <a:latin typeface="Poppins"/>
                  <a:ea typeface="Poppins"/>
                  <a:cs typeface="Poppins"/>
                  <a:sym typeface="Poppins"/>
                </a:rPr>
                <a:t>Používání mikrolekcí</a:t>
              </a:r>
              <a:endParaRPr sz="2077">
                <a:solidFill>
                  <a:srgbClr val="FFFFFF"/>
                </a:solidFill>
                <a:latin typeface="Poppins"/>
                <a:ea typeface="Poppins"/>
                <a:cs typeface="Poppins"/>
                <a:sym typeface="Poppins"/>
              </a:endParaRPr>
            </a:p>
          </p:txBody>
        </p:sp>
        <p:sp>
          <p:nvSpPr>
            <p:cNvPr id="242" name="Google Shape;242;p16"/>
            <p:cNvSpPr txBox="1"/>
            <p:nvPr/>
          </p:nvSpPr>
          <p:spPr>
            <a:xfrm>
              <a:off x="10553319" y="316982"/>
              <a:ext cx="54291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77">
                  <a:solidFill>
                    <a:schemeClr val="lt1"/>
                  </a:solidFill>
                  <a:latin typeface="Poppins"/>
                  <a:ea typeface="Poppins"/>
                  <a:cs typeface="Poppins"/>
                  <a:sym typeface="Poppins"/>
                </a:rPr>
                <a:t>Šablony a nástroje pr</a:t>
              </a:r>
              <a:r>
                <a:rPr lang="en-US" sz="2077">
                  <a:solidFill>
                    <a:schemeClr val="lt1"/>
                  </a:solidFill>
                  <a:latin typeface="Poppins"/>
                  <a:ea typeface="Poppins"/>
                  <a:cs typeface="Poppins"/>
                  <a:sym typeface="Poppins"/>
                </a:rPr>
                <a:t>o</a:t>
              </a:r>
              <a:r>
                <a:rPr lang="en-US" sz="2077">
                  <a:solidFill>
                    <a:schemeClr val="lt1"/>
                  </a:solidFill>
                  <a:latin typeface="Poppins"/>
                  <a:ea typeface="Poppins"/>
                  <a:cs typeface="Poppins"/>
                  <a:sym typeface="Poppins"/>
                </a:rPr>
                <a:t> kritické myšlení</a:t>
              </a:r>
              <a:endParaRPr sz="2077">
                <a:solidFill>
                  <a:srgbClr val="FFFFFF"/>
                </a:solidFill>
                <a:latin typeface="Poppins"/>
                <a:ea typeface="Poppins"/>
                <a:cs typeface="Poppins"/>
                <a:sym typeface="Poppins"/>
              </a:endParaRPr>
            </a:p>
          </p:txBody>
        </p:sp>
        <p:sp>
          <p:nvSpPr>
            <p:cNvPr id="243" name="Google Shape;243;p16"/>
            <p:cNvSpPr txBox="1"/>
            <p:nvPr/>
          </p:nvSpPr>
          <p:spPr>
            <a:xfrm>
              <a:off x="989023" y="298676"/>
              <a:ext cx="10266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77">
                  <a:solidFill>
                    <a:schemeClr val="lt2"/>
                  </a:solidFill>
                  <a:uFill>
                    <a:noFill/>
                  </a:uFill>
                  <a:latin typeface="Poppins"/>
                  <a:ea typeface="Poppins"/>
                  <a:cs typeface="Poppins"/>
                  <a:sym typeface="Poppins"/>
                  <a:hlinkClick action="ppaction://hlinksldjump" r:id="rId19">
                    <a:extLst>
                      <a:ext uri="{A12FA001-AC4F-418D-AE19-62706E023703}">
                        <ahyp:hlinkClr val="tx"/>
                      </a:ext>
                    </a:extLst>
                  </a:hlinkClick>
                </a:rPr>
                <a:t>Domů</a:t>
              </a:r>
              <a:endParaRPr sz="2077">
                <a:solidFill>
                  <a:schemeClr val="lt2"/>
                </a:solidFill>
                <a:latin typeface="Poppins ExtraBold"/>
                <a:ea typeface="Poppins ExtraBold"/>
                <a:cs typeface="Poppins ExtraBold"/>
                <a:sym typeface="Poppins ExtraBold"/>
              </a:endParaRPr>
            </a:p>
          </p:txBody>
        </p:sp>
      </p:grpSp>
      <p:sp>
        <p:nvSpPr>
          <p:cNvPr id="244" name="Google Shape;244;p16">
            <a:hlinkClick action="ppaction://hlinksldjump" r:id="rId20"/>
          </p:cNvPr>
          <p:cNvSpPr/>
          <p:nvPr/>
        </p:nvSpPr>
        <p:spPr>
          <a:xfrm>
            <a:off x="6529546" y="151750"/>
            <a:ext cx="33768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5" name="Google Shape;245;p16">
            <a:hlinkClick action="ppaction://hlinksldjump" r:id="rId21"/>
          </p:cNvPr>
          <p:cNvSpPr/>
          <p:nvPr/>
        </p:nvSpPr>
        <p:spPr>
          <a:xfrm>
            <a:off x="10234371" y="177175"/>
            <a:ext cx="5594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7"/>
          <p:cNvSpPr/>
          <p:nvPr/>
        </p:nvSpPr>
        <p:spPr>
          <a:xfrm>
            <a:off x="0" y="1893101"/>
            <a:ext cx="18288000" cy="945600"/>
          </a:xfrm>
          <a:prstGeom prst="rect">
            <a:avLst/>
          </a:prstGeom>
          <a:solidFill>
            <a:srgbClr val="B6D7A8">
              <a:alpha val="613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1" name="Google Shape;251;p17"/>
          <p:cNvSpPr txBox="1"/>
          <p:nvPr/>
        </p:nvSpPr>
        <p:spPr>
          <a:xfrm>
            <a:off x="2838600" y="1935175"/>
            <a:ext cx="13432500" cy="8538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5777">
                <a:solidFill>
                  <a:srgbClr val="205D1C"/>
                </a:solidFill>
                <a:latin typeface="Poppins ExtraBold"/>
                <a:ea typeface="Poppins ExtraBold"/>
                <a:cs typeface="Poppins ExtraBold"/>
                <a:sym typeface="Poppins ExtraBold"/>
              </a:rPr>
              <a:t>Pro koho je tato příručka určena?</a:t>
            </a:r>
            <a:endParaRPr i="1" sz="5777">
              <a:solidFill>
                <a:srgbClr val="205D1C"/>
              </a:solidFill>
              <a:latin typeface="Poppins ExtraBold"/>
              <a:ea typeface="Poppins ExtraBold"/>
              <a:cs typeface="Poppins ExtraBold"/>
              <a:sym typeface="Poppins ExtraBold"/>
            </a:endParaRPr>
          </a:p>
        </p:txBody>
      </p:sp>
      <p:sp>
        <p:nvSpPr>
          <p:cNvPr id="252" name="Google Shape;252;p17"/>
          <p:cNvSpPr txBox="1"/>
          <p:nvPr/>
        </p:nvSpPr>
        <p:spPr>
          <a:xfrm>
            <a:off x="841375" y="3252003"/>
            <a:ext cx="6743100" cy="354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1200"/>
              </a:spcAft>
              <a:buSzPts val="1100"/>
              <a:buNone/>
            </a:pPr>
            <a:r>
              <a:rPr b="1" lang="en-US" sz="2300">
                <a:solidFill>
                  <a:srgbClr val="255F1F"/>
                </a:solidFill>
                <a:latin typeface="Poppins"/>
                <a:ea typeface="Poppins"/>
                <a:cs typeface="Poppins"/>
                <a:sym typeface="Poppins"/>
              </a:rPr>
              <a:t>Tato metodická příručka je určena pro:</a:t>
            </a:r>
            <a:endParaRPr b="1" sz="2300">
              <a:solidFill>
                <a:srgbClr val="255F1F"/>
              </a:solidFill>
              <a:latin typeface="Poppins"/>
              <a:ea typeface="Poppins"/>
              <a:cs typeface="Poppins"/>
              <a:sym typeface="Poppins"/>
            </a:endParaRPr>
          </a:p>
        </p:txBody>
      </p:sp>
      <p:sp>
        <p:nvSpPr>
          <p:cNvPr id="253" name="Google Shape;253;p17"/>
          <p:cNvSpPr txBox="1"/>
          <p:nvPr/>
        </p:nvSpPr>
        <p:spPr>
          <a:xfrm>
            <a:off x="841375" y="3975703"/>
            <a:ext cx="16800000" cy="5017800"/>
          </a:xfrm>
          <a:prstGeom prst="rect">
            <a:avLst/>
          </a:prstGeom>
          <a:noFill/>
          <a:ln>
            <a:noFill/>
          </a:ln>
        </p:spPr>
        <p:txBody>
          <a:bodyPr anchorCtr="0" anchor="t" bIns="0" lIns="0" spcFirstLastPara="1" rIns="0" wrap="square" tIns="0">
            <a:spAutoFit/>
          </a:bodyPr>
          <a:lstStyle/>
          <a:p>
            <a:pPr indent="-355600" lvl="0" marL="457200" rtl="0" algn="l">
              <a:lnSpc>
                <a:spcPct val="170000"/>
              </a:lnSpc>
              <a:spcBef>
                <a:spcPts val="0"/>
              </a:spcBef>
              <a:spcAft>
                <a:spcPts val="0"/>
              </a:spcAft>
              <a:buClr>
                <a:srgbClr val="529700"/>
              </a:buClr>
              <a:buSzPts val="2000"/>
              <a:buFont typeface="Poppins"/>
              <a:buChar char="●"/>
            </a:pPr>
            <a:r>
              <a:rPr lang="en-US" sz="2000">
                <a:solidFill>
                  <a:srgbClr val="529700"/>
                </a:solidFill>
                <a:latin typeface="Poppins"/>
                <a:ea typeface="Poppins"/>
                <a:cs typeface="Poppins"/>
                <a:sym typeface="Poppins"/>
              </a:rPr>
              <a:t>Učitele na 1. i 2. stupni základních škol a na středních školách, kteří chtějí vést své žáky ke kritickému přemýšlení o klimatu a životním prostředí – zejména pokud nemají k dispozici hotové materiály nebo ověřené výukové zdroje.</a:t>
            </a:r>
            <a:endParaRPr sz="2000">
              <a:solidFill>
                <a:srgbClr val="529700"/>
              </a:solidFill>
              <a:latin typeface="Poppins"/>
              <a:ea typeface="Poppins"/>
              <a:cs typeface="Poppins"/>
              <a:sym typeface="Poppins"/>
            </a:endParaRPr>
          </a:p>
          <a:p>
            <a:pPr indent="-355600" lvl="0" marL="457200" rtl="0" algn="l">
              <a:lnSpc>
                <a:spcPct val="170000"/>
              </a:lnSpc>
              <a:spcBef>
                <a:spcPts val="0"/>
              </a:spcBef>
              <a:spcAft>
                <a:spcPts val="0"/>
              </a:spcAft>
              <a:buClr>
                <a:srgbClr val="529700"/>
              </a:buClr>
              <a:buSzPts val="2000"/>
              <a:buFont typeface="Poppins"/>
              <a:buChar char="●"/>
            </a:pPr>
            <a:r>
              <a:rPr lang="en-US" sz="2000">
                <a:solidFill>
                  <a:srgbClr val="529700"/>
                </a:solidFill>
                <a:latin typeface="Poppins"/>
                <a:ea typeface="Poppins"/>
                <a:cs typeface="Poppins"/>
                <a:sym typeface="Poppins"/>
              </a:rPr>
              <a:t>Pedagogy napříč předměty (od přírodopisu a zeměpisu až po společenské vědy a jazyky), kteří chtějí do různých výukových situací smysluplně začlenit udržitelnost a kritické myšlení.</a:t>
            </a:r>
            <a:endParaRPr sz="2000">
              <a:solidFill>
                <a:srgbClr val="529700"/>
              </a:solidFill>
              <a:latin typeface="Poppins"/>
              <a:ea typeface="Poppins"/>
              <a:cs typeface="Poppins"/>
              <a:sym typeface="Poppins"/>
            </a:endParaRPr>
          </a:p>
          <a:p>
            <a:pPr indent="-355600" lvl="0" marL="457200" rtl="0" algn="l">
              <a:lnSpc>
                <a:spcPct val="170000"/>
              </a:lnSpc>
              <a:spcBef>
                <a:spcPts val="0"/>
              </a:spcBef>
              <a:spcAft>
                <a:spcPts val="0"/>
              </a:spcAft>
              <a:buClr>
                <a:srgbClr val="529700"/>
              </a:buClr>
              <a:buSzPts val="2000"/>
              <a:buFont typeface="Poppins"/>
              <a:buChar char="●"/>
            </a:pPr>
            <a:r>
              <a:rPr lang="en-US" sz="2000">
                <a:solidFill>
                  <a:srgbClr val="529700"/>
                </a:solidFill>
                <a:latin typeface="Poppins"/>
                <a:ea typeface="Poppins"/>
                <a:cs typeface="Poppins"/>
                <a:sym typeface="Poppins"/>
              </a:rPr>
              <a:t>Učitele, kteří chtějí žáky vést k analýze zdrojů, zpochybňování předpokladů a rozpoznávání misinformací pomocí strukturovaných a praktických aktivit do výuky.</a:t>
            </a:r>
            <a:endParaRPr sz="2000">
              <a:solidFill>
                <a:srgbClr val="529700"/>
              </a:solidFill>
              <a:latin typeface="Poppins"/>
              <a:ea typeface="Poppins"/>
              <a:cs typeface="Poppins"/>
              <a:sym typeface="Poppins"/>
            </a:endParaRPr>
          </a:p>
          <a:p>
            <a:pPr indent="-355600" lvl="0" marL="457200" rtl="0" algn="l">
              <a:lnSpc>
                <a:spcPct val="170000"/>
              </a:lnSpc>
              <a:spcBef>
                <a:spcPts val="0"/>
              </a:spcBef>
              <a:spcAft>
                <a:spcPts val="0"/>
              </a:spcAft>
              <a:buClr>
                <a:srgbClr val="529700"/>
              </a:buClr>
              <a:buSzPts val="2000"/>
              <a:buFont typeface="Poppins"/>
              <a:buChar char="●"/>
            </a:pPr>
            <a:r>
              <a:rPr lang="en-US" sz="2000">
                <a:solidFill>
                  <a:srgbClr val="529700"/>
                </a:solidFill>
                <a:latin typeface="Poppins"/>
                <a:ea typeface="Poppins"/>
                <a:cs typeface="Poppins"/>
                <a:sym typeface="Poppins"/>
              </a:rPr>
              <a:t>Učitele, kteří se zajímají o mikrocertifikaci jako o způsob, jak žáky motivovat a zároveň uznat jejich pokrok v environmentálním vzdělávání.</a:t>
            </a:r>
            <a:endParaRPr sz="2000">
              <a:solidFill>
                <a:srgbClr val="529700"/>
              </a:solidFill>
              <a:latin typeface="Poppins"/>
              <a:ea typeface="Poppins"/>
              <a:cs typeface="Poppins"/>
              <a:sym typeface="Poppins"/>
            </a:endParaRPr>
          </a:p>
          <a:p>
            <a:pPr indent="-355600" lvl="0" marL="457200" rtl="0" algn="l">
              <a:lnSpc>
                <a:spcPct val="170000"/>
              </a:lnSpc>
              <a:spcBef>
                <a:spcPts val="0"/>
              </a:spcBef>
              <a:spcAft>
                <a:spcPts val="0"/>
              </a:spcAft>
              <a:buClr>
                <a:srgbClr val="529700"/>
              </a:buClr>
              <a:buSzPts val="2000"/>
              <a:buFont typeface="Poppins"/>
              <a:buChar char="●"/>
            </a:pPr>
            <a:r>
              <a:rPr lang="en-US" sz="2000">
                <a:solidFill>
                  <a:srgbClr val="529700"/>
                </a:solidFill>
                <a:latin typeface="Poppins"/>
                <a:ea typeface="Poppins"/>
                <a:cs typeface="Poppins"/>
                <a:sym typeface="Poppins"/>
              </a:rPr>
              <a:t>Školy a organizace, které chtějí do své výuky systematicky integrovat kompetence v oblasti udržitelnosti a kritického myšlení.</a:t>
            </a:r>
            <a:endParaRPr sz="2000">
              <a:solidFill>
                <a:srgbClr val="529700"/>
              </a:solidFill>
              <a:latin typeface="Poppins"/>
              <a:ea typeface="Poppins"/>
              <a:cs typeface="Poppins"/>
              <a:sym typeface="Poppins"/>
            </a:endParaRPr>
          </a:p>
          <a:p>
            <a:pPr indent="0" lvl="0" marL="0" marR="0" rtl="0" algn="l">
              <a:lnSpc>
                <a:spcPct val="170000"/>
              </a:lnSpc>
              <a:spcBef>
                <a:spcPts val="0"/>
              </a:spcBef>
              <a:spcAft>
                <a:spcPts val="0"/>
              </a:spcAft>
              <a:buNone/>
            </a:pPr>
            <a:r>
              <a:t/>
            </a:r>
            <a:endParaRPr sz="2000">
              <a:solidFill>
                <a:srgbClr val="529700"/>
              </a:solidFill>
              <a:latin typeface="Poppins"/>
              <a:ea typeface="Poppins"/>
              <a:cs typeface="Poppins"/>
              <a:sym typeface="Poppins"/>
            </a:endParaRPr>
          </a:p>
        </p:txBody>
      </p:sp>
      <p:grpSp>
        <p:nvGrpSpPr>
          <p:cNvPr id="254" name="Google Shape;254;p17"/>
          <p:cNvGrpSpPr/>
          <p:nvPr/>
        </p:nvGrpSpPr>
        <p:grpSpPr>
          <a:xfrm>
            <a:off x="6931341" y="1151447"/>
            <a:ext cx="2078043" cy="682990"/>
            <a:chOff x="6687732" y="1151447"/>
            <a:chExt cx="2078043" cy="682990"/>
          </a:xfrm>
        </p:grpSpPr>
        <p:sp>
          <p:nvSpPr>
            <p:cNvPr id="255" name="Google Shape;255;p17">
              <a:hlinkClick action="ppaction://hlinksldjump" r:id="rId3"/>
            </p:cNvPr>
            <p:cNvSpPr/>
            <p:nvPr/>
          </p:nvSpPr>
          <p:spPr>
            <a:xfrm>
              <a:off x="6687732" y="1248843"/>
              <a:ext cx="2027100" cy="455100"/>
            </a:xfrm>
            <a:prstGeom prst="roundRect">
              <a:avLst>
                <a:gd fmla="val 16667" name="adj"/>
              </a:avLst>
            </a:prstGeom>
            <a:solidFill>
              <a:srgbClr val="D2E7CA"/>
            </a:solidFill>
            <a:ln>
              <a:noFill/>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256" name="Google Shape;256;p17">
              <a:hlinkClick action="ppaction://hlinksldjump" r:id="rId4"/>
            </p:cNvPr>
            <p:cNvSpPr txBox="1"/>
            <p:nvPr/>
          </p:nvSpPr>
          <p:spPr>
            <a:xfrm>
              <a:off x="6859244" y="1299090"/>
              <a:ext cx="1398000" cy="3546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5">
                    <a:extLst>
                      <a:ext uri="{A12FA001-AC4F-418D-AE19-62706E023703}">
                        <ahyp:hlinkClr val="tx"/>
                      </a:ext>
                    </a:extLst>
                  </a:hlinkClick>
                </a:rPr>
                <a:t>K čemu slouží tato příručka?</a:t>
              </a:r>
              <a:endParaRPr i="1" sz="1200">
                <a:solidFill>
                  <a:srgbClr val="205D1C"/>
                </a:solidFill>
                <a:latin typeface="Poppins"/>
                <a:ea typeface="Poppins"/>
                <a:cs typeface="Poppins"/>
                <a:sym typeface="Poppins"/>
              </a:endParaRPr>
            </a:p>
          </p:txBody>
        </p:sp>
        <p:pic>
          <p:nvPicPr>
            <p:cNvPr id="257" name="Google Shape;257;p17" title="Roxy's Baby Shower Invitation (1).png"/>
            <p:cNvPicPr preferRelativeResize="0"/>
            <p:nvPr/>
          </p:nvPicPr>
          <p:blipFill rotWithShape="1">
            <a:blip r:embed="rId6">
              <a:alphaModFix/>
            </a:blip>
            <a:srcRect b="34895" l="23934" r="27517" t="34617"/>
            <a:stretch/>
          </p:blipFill>
          <p:spPr>
            <a:xfrm rot="-2696825">
              <a:off x="8245063" y="1278832"/>
              <a:ext cx="467585" cy="428221"/>
            </a:xfrm>
            <a:prstGeom prst="rect">
              <a:avLst/>
            </a:prstGeom>
            <a:noFill/>
            <a:ln>
              <a:noFill/>
            </a:ln>
          </p:spPr>
        </p:pic>
      </p:grpSp>
      <p:sp>
        <p:nvSpPr>
          <p:cNvPr id="258" name="Google Shape;258;p17">
            <a:hlinkClick action="ppaction://hlinksldjump" r:id="rId7"/>
          </p:cNvPr>
          <p:cNvSpPr/>
          <p:nvPr/>
        </p:nvSpPr>
        <p:spPr>
          <a:xfrm>
            <a:off x="9278616" y="1248843"/>
            <a:ext cx="2027100" cy="455100"/>
          </a:xfrm>
          <a:prstGeom prst="roundRect">
            <a:avLst>
              <a:gd fmla="val 16667" name="adj"/>
            </a:avLst>
          </a:prstGeom>
          <a:solidFill>
            <a:srgbClr val="D2E7CA"/>
          </a:solidFill>
          <a:ln>
            <a:noFill/>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259" name="Google Shape;259;p17">
            <a:hlinkClick action="ppaction://hlinksldjump" r:id="rId8"/>
          </p:cNvPr>
          <p:cNvSpPr txBox="1"/>
          <p:nvPr/>
        </p:nvSpPr>
        <p:spPr>
          <a:xfrm>
            <a:off x="9450128" y="1387757"/>
            <a:ext cx="1398000" cy="1773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9">
                  <a:extLst>
                    <a:ext uri="{A12FA001-AC4F-418D-AE19-62706E023703}">
                      <ahyp:hlinkClr val="tx"/>
                    </a:ext>
                  </a:extLst>
                </a:hlinkClick>
              </a:rPr>
              <a:t>Zaměření projektu</a:t>
            </a:r>
            <a:endParaRPr i="1" sz="1200">
              <a:solidFill>
                <a:srgbClr val="205D1C"/>
              </a:solidFill>
              <a:latin typeface="Poppins"/>
              <a:ea typeface="Poppins"/>
              <a:cs typeface="Poppins"/>
              <a:sym typeface="Poppins"/>
            </a:endParaRPr>
          </a:p>
        </p:txBody>
      </p:sp>
      <p:pic>
        <p:nvPicPr>
          <p:cNvPr id="260" name="Google Shape;260;p17" title="Roxy's Baby Shower Invitation (1).png"/>
          <p:cNvPicPr preferRelativeResize="0"/>
          <p:nvPr/>
        </p:nvPicPr>
        <p:blipFill rotWithShape="1">
          <a:blip r:embed="rId6">
            <a:alphaModFix/>
          </a:blip>
          <a:srcRect b="34895" l="23934" r="27517" t="34617"/>
          <a:stretch/>
        </p:blipFill>
        <p:spPr>
          <a:xfrm rot="-2696825">
            <a:off x="10835947" y="1278832"/>
            <a:ext cx="467585" cy="428221"/>
          </a:xfrm>
          <a:prstGeom prst="rect">
            <a:avLst/>
          </a:prstGeom>
          <a:noFill/>
          <a:ln>
            <a:noFill/>
          </a:ln>
        </p:spPr>
      </p:pic>
      <p:pic>
        <p:nvPicPr>
          <p:cNvPr id="261" name="Google Shape;261;p17" title="Untitled design (21).png"/>
          <p:cNvPicPr preferRelativeResize="0"/>
          <p:nvPr/>
        </p:nvPicPr>
        <p:blipFill rotWithShape="1">
          <a:blip r:embed="rId10">
            <a:alphaModFix/>
          </a:blip>
          <a:srcRect b="-4070" l="-11450" r="11450" t="4070"/>
          <a:stretch/>
        </p:blipFill>
        <p:spPr>
          <a:xfrm>
            <a:off x="0" y="3086100"/>
            <a:ext cx="18288000" cy="10668451"/>
          </a:xfrm>
          <a:prstGeom prst="rect">
            <a:avLst/>
          </a:prstGeom>
          <a:noFill/>
          <a:ln>
            <a:noFill/>
          </a:ln>
        </p:spPr>
      </p:pic>
      <p:grpSp>
        <p:nvGrpSpPr>
          <p:cNvPr id="262" name="Google Shape;262;p17"/>
          <p:cNvGrpSpPr/>
          <p:nvPr/>
        </p:nvGrpSpPr>
        <p:grpSpPr>
          <a:xfrm>
            <a:off x="100" y="-250648"/>
            <a:ext cx="18288352" cy="1661484"/>
            <a:chOff x="100" y="-250648"/>
            <a:chExt cx="18288352" cy="1661484"/>
          </a:xfrm>
        </p:grpSpPr>
        <p:grpSp>
          <p:nvGrpSpPr>
            <p:cNvPr id="263" name="Google Shape;263;p17"/>
            <p:cNvGrpSpPr/>
            <p:nvPr/>
          </p:nvGrpSpPr>
          <p:grpSpPr>
            <a:xfrm>
              <a:off x="100" y="-250648"/>
              <a:ext cx="18288352" cy="1386967"/>
              <a:chOff x="0" y="-123825"/>
              <a:chExt cx="4503300" cy="888000"/>
            </a:xfrm>
          </p:grpSpPr>
          <p:sp>
            <p:nvSpPr>
              <p:cNvPr id="264" name="Google Shape;264;p17"/>
              <p:cNvSpPr/>
              <p:nvPr/>
            </p:nvSpPr>
            <p:spPr>
              <a:xfrm>
                <a:off x="0" y="0"/>
                <a:ext cx="4503162" cy="764056"/>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7"/>
              <p:cNvSpPr txBox="1"/>
              <p:nvPr/>
            </p:nvSpPr>
            <p:spPr>
              <a:xfrm>
                <a:off x="0" y="-123825"/>
                <a:ext cx="4503300" cy="888000"/>
              </a:xfrm>
              <a:prstGeom prst="rect">
                <a:avLst/>
              </a:prstGeom>
              <a:noFill/>
              <a:ln>
                <a:noFill/>
              </a:ln>
            </p:spPr>
            <p:txBody>
              <a:bodyPr anchorCtr="0" anchor="ctr" bIns="50800" lIns="50800" spcFirstLastPara="1" rIns="50800" wrap="square" tIns="50800">
                <a:noAutofit/>
              </a:bodyPr>
              <a:lstStyle/>
              <a:p>
                <a:pPr indent="0" lvl="0" marL="0" marR="0" rtl="0" algn="ctr">
                  <a:lnSpc>
                    <a:spcPct val="217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6" name="Google Shape;266;p17"/>
            <p:cNvSpPr/>
            <p:nvPr/>
          </p:nvSpPr>
          <p:spPr>
            <a:xfrm>
              <a:off x="2403470" y="177175"/>
              <a:ext cx="3816300" cy="5313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267" name="Google Shape;267;p17">
              <a:hlinkClick action="ppaction://hlinksldjump" r:id="rId11"/>
            </p:cNvPr>
            <p:cNvSpPr/>
            <p:nvPr/>
          </p:nvSpPr>
          <p:spPr>
            <a:xfrm>
              <a:off x="841364" y="177175"/>
              <a:ext cx="1166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268" name="Google Shape;268;p17"/>
            <p:cNvSpPr txBox="1"/>
            <p:nvPr/>
          </p:nvSpPr>
          <p:spPr>
            <a:xfrm>
              <a:off x="989023" y="298676"/>
              <a:ext cx="10266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77">
                  <a:solidFill>
                    <a:schemeClr val="lt2"/>
                  </a:solidFill>
                  <a:uFill>
                    <a:noFill/>
                  </a:uFill>
                  <a:latin typeface="Poppins"/>
                  <a:ea typeface="Poppins"/>
                  <a:cs typeface="Poppins"/>
                  <a:sym typeface="Poppins"/>
                  <a:hlinkClick action="ppaction://hlinksldjump" r:id="rId12">
                    <a:extLst>
                      <a:ext uri="{A12FA001-AC4F-418D-AE19-62706E023703}">
                        <ahyp:hlinkClr val="tx"/>
                      </a:ext>
                    </a:extLst>
                  </a:hlinkClick>
                </a:rPr>
                <a:t>Domů</a:t>
              </a:r>
              <a:endParaRPr sz="2077">
                <a:solidFill>
                  <a:schemeClr val="lt2"/>
                </a:solidFill>
                <a:latin typeface="Poppins ExtraBold"/>
                <a:ea typeface="Poppins ExtraBold"/>
                <a:cs typeface="Poppins ExtraBold"/>
                <a:sym typeface="Poppins ExtraBold"/>
              </a:endParaRPr>
            </a:p>
          </p:txBody>
        </p:sp>
        <p:sp>
          <p:nvSpPr>
            <p:cNvPr id="269" name="Google Shape;269;p17"/>
            <p:cNvSpPr txBox="1"/>
            <p:nvPr/>
          </p:nvSpPr>
          <p:spPr>
            <a:xfrm>
              <a:off x="2516451" y="318115"/>
              <a:ext cx="3708000" cy="6138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Clr>
                  <a:schemeClr val="dk1"/>
                </a:buClr>
                <a:buFont typeface="Arial"/>
                <a:buNone/>
              </a:pPr>
              <a:r>
                <a:rPr lang="en-US" sz="2077">
                  <a:solidFill>
                    <a:schemeClr val="lt1"/>
                  </a:solidFill>
                  <a:latin typeface="Poppins ExtraBold"/>
                  <a:ea typeface="Poppins ExtraBold"/>
                  <a:cs typeface="Poppins ExtraBold"/>
                  <a:sym typeface="Poppins ExtraBold"/>
                </a:rPr>
                <a:t>Úvod k příručce</a:t>
              </a:r>
              <a:endParaRPr sz="2077">
                <a:solidFill>
                  <a:schemeClr val="lt1"/>
                </a:solidFill>
                <a:latin typeface="Poppins ExtraBold"/>
                <a:ea typeface="Poppins ExtraBold"/>
                <a:cs typeface="Poppins ExtraBold"/>
                <a:sym typeface="Poppins ExtraBold"/>
              </a:endParaRPr>
            </a:p>
            <a:p>
              <a:pPr indent="0" lvl="0" marL="0" marR="0" rtl="0" algn="l">
                <a:lnSpc>
                  <a:spcPct val="96003"/>
                </a:lnSpc>
                <a:spcBef>
                  <a:spcPts val="0"/>
                </a:spcBef>
                <a:spcAft>
                  <a:spcPts val="0"/>
                </a:spcAft>
                <a:buNone/>
              </a:pPr>
              <a:r>
                <a:t/>
              </a:r>
              <a:endParaRPr sz="2077">
                <a:solidFill>
                  <a:srgbClr val="FFFFFF"/>
                </a:solidFill>
                <a:latin typeface="Poppins ExtraBold"/>
                <a:ea typeface="Poppins ExtraBold"/>
                <a:cs typeface="Poppins ExtraBold"/>
                <a:sym typeface="Poppins ExtraBold"/>
              </a:endParaRPr>
            </a:p>
          </p:txBody>
        </p:sp>
        <p:grpSp>
          <p:nvGrpSpPr>
            <p:cNvPr id="270" name="Google Shape;270;p17"/>
            <p:cNvGrpSpPr/>
            <p:nvPr/>
          </p:nvGrpSpPr>
          <p:grpSpPr>
            <a:xfrm>
              <a:off x="16180631" y="-126113"/>
              <a:ext cx="1166332" cy="1536949"/>
              <a:chOff x="0" y="-57150"/>
              <a:chExt cx="660400" cy="1133861"/>
            </a:xfrm>
          </p:grpSpPr>
          <p:sp>
            <p:nvSpPr>
              <p:cNvPr id="271" name="Google Shape;271;p17"/>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7"/>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3" name="Google Shape;273;p17"/>
            <p:cNvSpPr txBox="1"/>
            <p:nvPr/>
          </p:nvSpPr>
          <p:spPr>
            <a:xfrm>
              <a:off x="6458070" y="289370"/>
              <a:ext cx="3542700" cy="3069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None/>
              </a:pPr>
              <a:r>
                <a:rPr lang="en-US" sz="2077">
                  <a:solidFill>
                    <a:schemeClr val="lt1"/>
                  </a:solidFill>
                  <a:latin typeface="Poppins"/>
                  <a:ea typeface="Poppins"/>
                  <a:cs typeface="Poppins"/>
                  <a:sym typeface="Poppins"/>
                </a:rPr>
                <a:t>Používání mikrolekcí</a:t>
              </a:r>
              <a:endParaRPr sz="2077">
                <a:solidFill>
                  <a:srgbClr val="FFFFFF"/>
                </a:solidFill>
                <a:latin typeface="Poppins"/>
                <a:ea typeface="Poppins"/>
                <a:cs typeface="Poppins"/>
                <a:sym typeface="Poppins"/>
              </a:endParaRPr>
            </a:p>
          </p:txBody>
        </p:sp>
        <p:sp>
          <p:nvSpPr>
            <p:cNvPr id="274" name="Google Shape;274;p17"/>
            <p:cNvSpPr txBox="1"/>
            <p:nvPr/>
          </p:nvSpPr>
          <p:spPr>
            <a:xfrm>
              <a:off x="10553319" y="316982"/>
              <a:ext cx="5429100" cy="3069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lang="en-US" sz="2077">
                  <a:solidFill>
                    <a:srgbClr val="FFFFFF"/>
                  </a:solidFill>
                  <a:latin typeface="Poppins"/>
                  <a:ea typeface="Poppins"/>
                  <a:cs typeface="Poppins"/>
                  <a:sym typeface="Poppins"/>
                </a:rPr>
                <a:t>Šablony a </a:t>
              </a:r>
              <a:r>
                <a:rPr lang="en-US" sz="2077">
                  <a:solidFill>
                    <a:srgbClr val="FFFFFF"/>
                  </a:solidFill>
                  <a:latin typeface="Poppins"/>
                  <a:ea typeface="Poppins"/>
                  <a:cs typeface="Poppins"/>
                  <a:sym typeface="Poppins"/>
                </a:rPr>
                <a:t>nástroje</a:t>
              </a:r>
              <a:r>
                <a:rPr lang="en-US" sz="2077">
                  <a:solidFill>
                    <a:srgbClr val="FFFFFF"/>
                  </a:solidFill>
                  <a:latin typeface="Poppins"/>
                  <a:ea typeface="Poppins"/>
                  <a:cs typeface="Poppins"/>
                  <a:sym typeface="Poppins"/>
                </a:rPr>
                <a:t> pro kritické myšlení</a:t>
              </a:r>
              <a:endParaRPr sz="2077">
                <a:solidFill>
                  <a:srgbClr val="FFFFFF"/>
                </a:solidFill>
                <a:latin typeface="Poppins"/>
                <a:ea typeface="Poppins"/>
                <a:cs typeface="Poppins"/>
                <a:sym typeface="Poppins"/>
              </a:endParaRPr>
            </a:p>
          </p:txBody>
        </p:sp>
        <p:sp>
          <p:nvSpPr>
            <p:cNvPr id="275" name="Google Shape;275;p17">
              <a:hlinkClick action="ppaction://hlinksldjump" r:id="rId13"/>
            </p:cNvPr>
            <p:cNvSpPr/>
            <p:nvPr/>
          </p:nvSpPr>
          <p:spPr>
            <a:xfrm flipH="1">
              <a:off x="3641772" y="421810"/>
              <a:ext cx="1166332" cy="531244"/>
            </a:xfrm>
            <a:custGeom>
              <a:rect b="b" l="l" r="r" t="t"/>
              <a:pathLst>
                <a:path extrusionOk="0" h="531244" w="1166332">
                  <a:moveTo>
                    <a:pt x="1166331" y="0"/>
                  </a:moveTo>
                  <a:lnTo>
                    <a:pt x="0" y="0"/>
                  </a:lnTo>
                  <a:lnTo>
                    <a:pt x="0" y="531244"/>
                  </a:lnTo>
                  <a:lnTo>
                    <a:pt x="1166331" y="531244"/>
                  </a:lnTo>
                  <a:lnTo>
                    <a:pt x="1166331" y="0"/>
                  </a:lnTo>
                  <a:close/>
                </a:path>
              </a:pathLst>
            </a:custGeom>
            <a:blipFill rotWithShape="1">
              <a:blip r:embed="rId14">
                <a:alphaModFix/>
              </a:blip>
              <a:stretch>
                <a:fillRect b="-20974" l="0" r="-264537" t="-679281"/>
              </a:stretch>
            </a:blipFill>
            <a:ln>
              <a:noFill/>
            </a:ln>
          </p:spPr>
        </p:sp>
        <p:pic>
          <p:nvPicPr>
            <p:cNvPr id="276" name="Google Shape;276;p17"/>
            <p:cNvPicPr preferRelativeResize="0"/>
            <p:nvPr/>
          </p:nvPicPr>
          <p:blipFill rotWithShape="1">
            <a:blip r:embed="rId15">
              <a:alphaModFix/>
            </a:blip>
            <a:srcRect b="53006" l="8654" r="77521" t="21843"/>
            <a:stretch/>
          </p:blipFill>
          <p:spPr>
            <a:xfrm>
              <a:off x="16091361" y="-181130"/>
              <a:ext cx="1355275" cy="1386974"/>
            </a:xfrm>
            <a:prstGeom prst="rect">
              <a:avLst/>
            </a:prstGeom>
            <a:noFill/>
            <a:ln>
              <a:noFill/>
            </a:ln>
          </p:spPr>
        </p:pic>
      </p:grpSp>
      <p:sp>
        <p:nvSpPr>
          <p:cNvPr id="277" name="Google Shape;277;p17">
            <a:hlinkClick action="ppaction://hlinksldjump" r:id="rId16"/>
          </p:cNvPr>
          <p:cNvSpPr/>
          <p:nvPr/>
        </p:nvSpPr>
        <p:spPr>
          <a:xfrm>
            <a:off x="6515146" y="177175"/>
            <a:ext cx="33768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8" name="Google Shape;278;p17">
            <a:hlinkClick action="ppaction://hlinksldjump" r:id="rId17"/>
          </p:cNvPr>
          <p:cNvSpPr/>
          <p:nvPr/>
        </p:nvSpPr>
        <p:spPr>
          <a:xfrm>
            <a:off x="10234371" y="177175"/>
            <a:ext cx="5594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grpSp>
        <p:nvGrpSpPr>
          <p:cNvPr id="283" name="Google Shape;283;p18"/>
          <p:cNvGrpSpPr/>
          <p:nvPr/>
        </p:nvGrpSpPr>
        <p:grpSpPr>
          <a:xfrm>
            <a:off x="100" y="-250648"/>
            <a:ext cx="18288352" cy="1386967"/>
            <a:chOff x="0" y="-123825"/>
            <a:chExt cx="4503300" cy="888000"/>
          </a:xfrm>
        </p:grpSpPr>
        <p:sp>
          <p:nvSpPr>
            <p:cNvPr id="284" name="Google Shape;284;p18"/>
            <p:cNvSpPr/>
            <p:nvPr/>
          </p:nvSpPr>
          <p:spPr>
            <a:xfrm>
              <a:off x="0" y="0"/>
              <a:ext cx="4503162" cy="764056"/>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8"/>
            <p:cNvSpPr txBox="1"/>
            <p:nvPr/>
          </p:nvSpPr>
          <p:spPr>
            <a:xfrm>
              <a:off x="0" y="-123825"/>
              <a:ext cx="4503300" cy="888000"/>
            </a:xfrm>
            <a:prstGeom prst="rect">
              <a:avLst/>
            </a:prstGeom>
            <a:noFill/>
            <a:ln>
              <a:noFill/>
            </a:ln>
          </p:spPr>
          <p:txBody>
            <a:bodyPr anchorCtr="0" anchor="ctr" bIns="50800" lIns="50800" spcFirstLastPara="1" rIns="50800" wrap="square" tIns="50800">
              <a:noAutofit/>
            </a:bodyPr>
            <a:lstStyle/>
            <a:p>
              <a:pPr indent="0" lvl="0" marL="0" marR="0" rtl="0" algn="ctr">
                <a:lnSpc>
                  <a:spcPct val="217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6" name="Google Shape;286;p18"/>
          <p:cNvSpPr/>
          <p:nvPr/>
        </p:nvSpPr>
        <p:spPr>
          <a:xfrm>
            <a:off x="0" y="1627650"/>
            <a:ext cx="18288000" cy="945600"/>
          </a:xfrm>
          <a:prstGeom prst="rect">
            <a:avLst/>
          </a:prstGeom>
          <a:solidFill>
            <a:srgbClr val="D2E7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7" name="Google Shape;287;p18"/>
          <p:cNvSpPr/>
          <p:nvPr/>
        </p:nvSpPr>
        <p:spPr>
          <a:xfrm>
            <a:off x="6447336" y="204775"/>
            <a:ext cx="3424500" cy="5313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288" name="Google Shape;288;p18">
            <a:hlinkClick action="ppaction://hlinksldjump" r:id="rId3"/>
          </p:cNvPr>
          <p:cNvSpPr/>
          <p:nvPr/>
        </p:nvSpPr>
        <p:spPr>
          <a:xfrm>
            <a:off x="806969" y="177175"/>
            <a:ext cx="1166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289" name="Google Shape;289;p18"/>
          <p:cNvSpPr txBox="1"/>
          <p:nvPr/>
        </p:nvSpPr>
        <p:spPr>
          <a:xfrm>
            <a:off x="954628" y="279237"/>
            <a:ext cx="10266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77">
                <a:solidFill>
                  <a:schemeClr val="lt2"/>
                </a:solidFill>
                <a:uFill>
                  <a:noFill/>
                </a:uFill>
                <a:latin typeface="Poppins"/>
                <a:ea typeface="Poppins"/>
                <a:cs typeface="Poppins"/>
                <a:sym typeface="Poppins"/>
                <a:hlinkClick action="ppaction://hlinksldjump" r:id="rId4">
                  <a:extLst>
                    <a:ext uri="{A12FA001-AC4F-418D-AE19-62706E023703}">
                      <ahyp:hlinkClr val="tx"/>
                    </a:ext>
                  </a:extLst>
                </a:hlinkClick>
              </a:rPr>
              <a:t>Domů</a:t>
            </a:r>
            <a:endParaRPr sz="2077">
              <a:solidFill>
                <a:schemeClr val="lt2"/>
              </a:solidFill>
              <a:latin typeface="Poppins ExtraBold"/>
              <a:ea typeface="Poppins ExtraBold"/>
              <a:cs typeface="Poppins ExtraBold"/>
              <a:sym typeface="Poppins ExtraBold"/>
            </a:endParaRPr>
          </a:p>
        </p:txBody>
      </p:sp>
      <p:sp>
        <p:nvSpPr>
          <p:cNvPr id="290" name="Google Shape;290;p18"/>
          <p:cNvSpPr txBox="1"/>
          <p:nvPr/>
        </p:nvSpPr>
        <p:spPr>
          <a:xfrm>
            <a:off x="2482056" y="318115"/>
            <a:ext cx="3708000" cy="3069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None/>
            </a:pPr>
            <a:r>
              <a:rPr lang="en-US" sz="2077">
                <a:solidFill>
                  <a:schemeClr val="lt1"/>
                </a:solidFill>
                <a:latin typeface="Poppins"/>
                <a:ea typeface="Poppins"/>
                <a:cs typeface="Poppins"/>
                <a:sym typeface="Poppins"/>
              </a:rPr>
              <a:t>Úvod k příručce</a:t>
            </a:r>
            <a:endParaRPr sz="2077">
              <a:solidFill>
                <a:schemeClr val="lt1"/>
              </a:solidFill>
              <a:latin typeface="Poppins"/>
              <a:ea typeface="Poppins"/>
              <a:cs typeface="Poppins"/>
              <a:sym typeface="Poppins"/>
            </a:endParaRPr>
          </a:p>
        </p:txBody>
      </p:sp>
      <p:grpSp>
        <p:nvGrpSpPr>
          <p:cNvPr id="291" name="Google Shape;291;p18"/>
          <p:cNvGrpSpPr/>
          <p:nvPr/>
        </p:nvGrpSpPr>
        <p:grpSpPr>
          <a:xfrm>
            <a:off x="16146236" y="-126113"/>
            <a:ext cx="1166332" cy="1536949"/>
            <a:chOff x="0" y="-57150"/>
            <a:chExt cx="660400" cy="1133861"/>
          </a:xfrm>
        </p:grpSpPr>
        <p:sp>
          <p:nvSpPr>
            <p:cNvPr id="292" name="Google Shape;292;p18"/>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8"/>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4" name="Google Shape;294;p18"/>
          <p:cNvSpPr txBox="1"/>
          <p:nvPr/>
        </p:nvSpPr>
        <p:spPr>
          <a:xfrm>
            <a:off x="6608025" y="318132"/>
            <a:ext cx="35427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77">
                <a:solidFill>
                  <a:schemeClr val="lt1"/>
                </a:solidFill>
                <a:latin typeface="Poppins ExtraBold"/>
                <a:ea typeface="Poppins ExtraBold"/>
                <a:cs typeface="Poppins ExtraBold"/>
                <a:sym typeface="Poppins ExtraBold"/>
              </a:rPr>
              <a:t>Používání mikrolekcí</a:t>
            </a:r>
            <a:endParaRPr>
              <a:latin typeface="Poppins ExtraBold"/>
              <a:ea typeface="Poppins ExtraBold"/>
              <a:cs typeface="Poppins ExtraBold"/>
              <a:sym typeface="Poppins ExtraBold"/>
            </a:endParaRPr>
          </a:p>
        </p:txBody>
      </p:sp>
      <p:sp>
        <p:nvSpPr>
          <p:cNvPr id="295" name="Google Shape;295;p18"/>
          <p:cNvSpPr txBox="1"/>
          <p:nvPr/>
        </p:nvSpPr>
        <p:spPr>
          <a:xfrm>
            <a:off x="10561974" y="351882"/>
            <a:ext cx="5429100" cy="6138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77">
                <a:solidFill>
                  <a:schemeClr val="lt1"/>
                </a:solidFill>
                <a:latin typeface="Poppins"/>
                <a:ea typeface="Poppins"/>
                <a:cs typeface="Poppins"/>
                <a:sym typeface="Poppins"/>
              </a:rPr>
              <a:t>Šablony a nástroje pro kritické myšlení</a:t>
            </a:r>
            <a:endParaRPr sz="2077">
              <a:solidFill>
                <a:schemeClr val="lt1"/>
              </a:solidFill>
              <a:latin typeface="Poppins"/>
              <a:ea typeface="Poppins"/>
              <a:cs typeface="Poppins"/>
              <a:sym typeface="Poppins"/>
            </a:endParaRPr>
          </a:p>
          <a:p>
            <a:pPr indent="0" lvl="0" marL="0" marR="0" rtl="0" algn="l">
              <a:lnSpc>
                <a:spcPct val="96003"/>
              </a:lnSpc>
              <a:spcBef>
                <a:spcPts val="0"/>
              </a:spcBef>
              <a:spcAft>
                <a:spcPts val="0"/>
              </a:spcAft>
              <a:buNone/>
            </a:pPr>
            <a:r>
              <a:t/>
            </a:r>
            <a:endParaRPr sz="2077">
              <a:solidFill>
                <a:srgbClr val="FFFFFF"/>
              </a:solidFill>
              <a:latin typeface="Poppins"/>
              <a:ea typeface="Poppins"/>
              <a:cs typeface="Poppins"/>
              <a:sym typeface="Poppins"/>
            </a:endParaRPr>
          </a:p>
        </p:txBody>
      </p:sp>
      <p:sp>
        <p:nvSpPr>
          <p:cNvPr id="296" name="Google Shape;296;p18">
            <a:hlinkClick action="ppaction://hlinksldjump" r:id="rId5"/>
          </p:cNvPr>
          <p:cNvSpPr/>
          <p:nvPr/>
        </p:nvSpPr>
        <p:spPr>
          <a:xfrm>
            <a:off x="10267761" y="192075"/>
            <a:ext cx="5594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7" name="Google Shape;297;p18"/>
          <p:cNvSpPr txBox="1"/>
          <p:nvPr/>
        </p:nvSpPr>
        <p:spPr>
          <a:xfrm>
            <a:off x="2801025" y="1630338"/>
            <a:ext cx="13345200" cy="8538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5777">
                <a:solidFill>
                  <a:srgbClr val="215D1B"/>
                </a:solidFill>
                <a:latin typeface="Poppins ExtraBold"/>
                <a:ea typeface="Poppins ExtraBold"/>
                <a:cs typeface="Poppins ExtraBold"/>
                <a:sym typeface="Poppins ExtraBold"/>
              </a:rPr>
              <a:t>Všechna témata a klíčová sdělení</a:t>
            </a:r>
            <a:endParaRPr i="1" sz="5777">
              <a:solidFill>
                <a:srgbClr val="215D1B"/>
              </a:solidFill>
              <a:latin typeface="Poppins ExtraBold"/>
              <a:ea typeface="Poppins ExtraBold"/>
              <a:cs typeface="Poppins ExtraBold"/>
              <a:sym typeface="Poppins ExtraBold"/>
            </a:endParaRPr>
          </a:p>
        </p:txBody>
      </p:sp>
      <p:sp>
        <p:nvSpPr>
          <p:cNvPr id="298" name="Google Shape;298;p18"/>
          <p:cNvSpPr/>
          <p:nvPr/>
        </p:nvSpPr>
        <p:spPr>
          <a:xfrm flipH="1">
            <a:off x="7688664" y="471035"/>
            <a:ext cx="1166332" cy="531244"/>
          </a:xfrm>
          <a:custGeom>
            <a:rect b="b" l="l" r="r" t="t"/>
            <a:pathLst>
              <a:path extrusionOk="0" h="531244" w="1166332">
                <a:moveTo>
                  <a:pt x="1166331" y="0"/>
                </a:moveTo>
                <a:lnTo>
                  <a:pt x="0" y="0"/>
                </a:lnTo>
                <a:lnTo>
                  <a:pt x="0" y="531244"/>
                </a:lnTo>
                <a:lnTo>
                  <a:pt x="1166331" y="531244"/>
                </a:lnTo>
                <a:lnTo>
                  <a:pt x="1166331" y="0"/>
                </a:lnTo>
                <a:close/>
              </a:path>
            </a:pathLst>
          </a:custGeom>
          <a:blipFill rotWithShape="1">
            <a:blip r:embed="rId6">
              <a:alphaModFix/>
            </a:blip>
            <a:stretch>
              <a:fillRect b="-20974" l="0" r="-264537" t="-679281"/>
            </a:stretch>
          </a:blipFill>
          <a:ln>
            <a:noFill/>
          </a:ln>
        </p:spPr>
      </p:sp>
      <p:sp>
        <p:nvSpPr>
          <p:cNvPr id="299" name="Google Shape;299;p18"/>
          <p:cNvSpPr txBox="1"/>
          <p:nvPr/>
        </p:nvSpPr>
        <p:spPr>
          <a:xfrm>
            <a:off x="6118050" y="2830875"/>
            <a:ext cx="6837000" cy="3693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lang="en-US" sz="2400">
                <a:solidFill>
                  <a:srgbClr val="529700"/>
                </a:solidFill>
                <a:latin typeface="Poppins"/>
                <a:ea typeface="Poppins"/>
                <a:cs typeface="Poppins"/>
                <a:sym typeface="Poppins"/>
              </a:rPr>
              <a:t>Klikněte na každé hlavní téma a zjistěte více.</a:t>
            </a:r>
            <a:endParaRPr sz="2400">
              <a:solidFill>
                <a:srgbClr val="529700"/>
              </a:solidFill>
              <a:latin typeface="Poppins"/>
              <a:ea typeface="Poppins"/>
              <a:cs typeface="Poppins"/>
              <a:sym typeface="Poppins"/>
            </a:endParaRPr>
          </a:p>
        </p:txBody>
      </p:sp>
      <p:sp>
        <p:nvSpPr>
          <p:cNvPr id="300" name="Google Shape;300;p18">
            <a:hlinkClick action="ppaction://hlinksldjump" r:id="rId7"/>
          </p:cNvPr>
          <p:cNvSpPr/>
          <p:nvPr/>
        </p:nvSpPr>
        <p:spPr>
          <a:xfrm>
            <a:off x="2439011" y="192075"/>
            <a:ext cx="35427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301" name="Google Shape;301;p18"/>
          <p:cNvGrpSpPr/>
          <p:nvPr/>
        </p:nvGrpSpPr>
        <p:grpSpPr>
          <a:xfrm>
            <a:off x="4694949" y="9400765"/>
            <a:ext cx="9215037" cy="738476"/>
            <a:chOff x="4694949" y="9400765"/>
            <a:chExt cx="9215037" cy="738476"/>
          </a:xfrm>
        </p:grpSpPr>
        <p:sp>
          <p:nvSpPr>
            <p:cNvPr id="302" name="Google Shape;302;p18">
              <a:hlinkClick action="ppaction://hlinksldjump" r:id="rId8"/>
            </p:cNvPr>
            <p:cNvSpPr/>
            <p:nvPr/>
          </p:nvSpPr>
          <p:spPr>
            <a:xfrm>
              <a:off x="8043310" y="9533591"/>
              <a:ext cx="2755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303" name="Google Shape;303;p18"/>
            <p:cNvSpPr txBox="1"/>
            <p:nvPr/>
          </p:nvSpPr>
          <p:spPr>
            <a:xfrm>
              <a:off x="8503998" y="9596093"/>
              <a:ext cx="2186400" cy="3252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9">
                    <a:extLst>
                      <a:ext uri="{A12FA001-AC4F-418D-AE19-62706E023703}">
                        <ahyp:hlinkClr val="tx"/>
                      </a:ext>
                    </a:extLst>
                  </a:hlinkClick>
                </a:rPr>
                <a:t>Tři způsoby využití mikrolekcí</a:t>
              </a:r>
              <a:endParaRPr i="1" sz="1200">
                <a:solidFill>
                  <a:srgbClr val="205D1C"/>
                </a:solidFill>
                <a:latin typeface="Poppins"/>
                <a:ea typeface="Poppins"/>
                <a:cs typeface="Poppins"/>
                <a:sym typeface="Poppins"/>
              </a:endParaRPr>
            </a:p>
            <a:p>
              <a:pPr indent="0" lvl="0" marL="0" marR="0" rtl="0" algn="l">
                <a:lnSpc>
                  <a:spcPct val="96003"/>
                </a:lnSpc>
                <a:spcBef>
                  <a:spcPts val="0"/>
                </a:spcBef>
                <a:spcAft>
                  <a:spcPts val="0"/>
                </a:spcAft>
                <a:buNone/>
              </a:pPr>
              <a:r>
                <a:t/>
              </a:r>
              <a:endParaRPr i="1" sz="1000">
                <a:solidFill>
                  <a:srgbClr val="205D1C"/>
                </a:solidFill>
                <a:latin typeface="Poppins"/>
                <a:ea typeface="Poppins"/>
                <a:cs typeface="Poppins"/>
                <a:sym typeface="Poppins"/>
              </a:endParaRPr>
            </a:p>
          </p:txBody>
        </p:sp>
        <p:pic>
          <p:nvPicPr>
            <p:cNvPr id="304" name="Google Shape;304;p18" title="Roxy's Baby Shower Invitation (1).png"/>
            <p:cNvPicPr preferRelativeResize="0"/>
            <p:nvPr/>
          </p:nvPicPr>
          <p:blipFill rotWithShape="1">
            <a:blip r:embed="rId10">
              <a:alphaModFix/>
            </a:blip>
            <a:srcRect b="34895" l="23934" r="27517" t="34617"/>
            <a:stretch/>
          </p:blipFill>
          <p:spPr>
            <a:xfrm flipH="1" rot="2696825">
              <a:off x="8041241" y="9528150"/>
              <a:ext cx="467585" cy="428221"/>
            </a:xfrm>
            <a:prstGeom prst="rect">
              <a:avLst/>
            </a:prstGeom>
            <a:noFill/>
            <a:ln>
              <a:noFill/>
            </a:ln>
          </p:spPr>
        </p:pic>
        <p:sp>
          <p:nvSpPr>
            <p:cNvPr id="305" name="Google Shape;305;p18">
              <a:hlinkClick action="ppaction://hlinksldjump" r:id="rId11"/>
            </p:cNvPr>
            <p:cNvSpPr/>
            <p:nvPr/>
          </p:nvSpPr>
          <p:spPr>
            <a:xfrm>
              <a:off x="11154786" y="9534657"/>
              <a:ext cx="2755200" cy="455100"/>
            </a:xfrm>
            <a:prstGeom prst="roundRect">
              <a:avLst>
                <a:gd fmla="val 16667" name="adj"/>
              </a:avLst>
            </a:prstGeom>
            <a:solidFill>
              <a:srgbClr val="D2E7CA"/>
            </a:solidFill>
            <a:ln>
              <a:noFill/>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306" name="Google Shape;306;p18"/>
            <p:cNvSpPr txBox="1"/>
            <p:nvPr/>
          </p:nvSpPr>
          <p:spPr>
            <a:xfrm>
              <a:off x="11681927" y="9659956"/>
              <a:ext cx="2186400" cy="1773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12">
                    <a:extLst>
                      <a:ext uri="{A12FA001-AC4F-418D-AE19-62706E023703}">
                        <ahyp:hlinkClr val="tx"/>
                      </a:ext>
                    </a:extLst>
                  </a:hlinkClick>
                </a:rPr>
                <a:t>Mikrocertifikace</a:t>
              </a:r>
              <a:endParaRPr i="1" sz="1200">
                <a:solidFill>
                  <a:srgbClr val="205D1C"/>
                </a:solidFill>
                <a:latin typeface="Poppins"/>
                <a:ea typeface="Poppins"/>
                <a:cs typeface="Poppins"/>
                <a:sym typeface="Poppins"/>
              </a:endParaRPr>
            </a:p>
          </p:txBody>
        </p:sp>
        <p:pic>
          <p:nvPicPr>
            <p:cNvPr id="307" name="Google Shape;307;p18" title="Roxy's Baby Shower Invitation (1).png"/>
            <p:cNvPicPr preferRelativeResize="0"/>
            <p:nvPr/>
          </p:nvPicPr>
          <p:blipFill rotWithShape="1">
            <a:blip r:embed="rId10">
              <a:alphaModFix/>
            </a:blip>
            <a:srcRect b="34895" l="23934" r="27517" t="34617"/>
            <a:stretch/>
          </p:blipFill>
          <p:spPr>
            <a:xfrm flipH="1" rot="2696825">
              <a:off x="11152716" y="9583635"/>
              <a:ext cx="467585" cy="428221"/>
            </a:xfrm>
            <a:prstGeom prst="rect">
              <a:avLst/>
            </a:prstGeom>
            <a:noFill/>
            <a:ln>
              <a:noFill/>
            </a:ln>
          </p:spPr>
        </p:pic>
        <p:sp>
          <p:nvSpPr>
            <p:cNvPr id="308" name="Google Shape;308;p18">
              <a:hlinkClick action="ppaction://hlinkshowjump?jump=nextslide"/>
            </p:cNvPr>
            <p:cNvSpPr/>
            <p:nvPr/>
          </p:nvSpPr>
          <p:spPr>
            <a:xfrm>
              <a:off x="4750146" y="9533591"/>
              <a:ext cx="2755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309" name="Google Shape;309;p18"/>
            <p:cNvSpPr txBox="1"/>
            <p:nvPr/>
          </p:nvSpPr>
          <p:spPr>
            <a:xfrm>
              <a:off x="5210841" y="9607146"/>
              <a:ext cx="2097000" cy="3546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13">
                    <a:extLst>
                      <a:ext uri="{A12FA001-AC4F-418D-AE19-62706E023703}">
                        <ahyp:hlinkClr val="tx"/>
                      </a:ext>
                    </a:extLst>
                  </a:hlinkClick>
                </a:rPr>
                <a:t>Úvod ke kritickému myšlení ve výuce</a:t>
              </a:r>
              <a:endParaRPr i="1" sz="1200">
                <a:solidFill>
                  <a:srgbClr val="205D1C"/>
                </a:solidFill>
                <a:latin typeface="Poppins"/>
                <a:ea typeface="Poppins"/>
                <a:cs typeface="Poppins"/>
                <a:sym typeface="Poppins"/>
              </a:endParaRPr>
            </a:p>
          </p:txBody>
        </p:sp>
        <p:pic>
          <p:nvPicPr>
            <p:cNvPr id="310" name="Google Shape;310;p18" title="Roxy's Baby Shower Invitation (1).png"/>
            <p:cNvPicPr preferRelativeResize="0"/>
            <p:nvPr/>
          </p:nvPicPr>
          <p:blipFill rotWithShape="1">
            <a:blip r:embed="rId10">
              <a:alphaModFix/>
            </a:blip>
            <a:srcRect b="34895" l="23934" r="27517" t="34617"/>
            <a:stretch/>
          </p:blipFill>
          <p:spPr>
            <a:xfrm flipH="1" rot="2696825">
              <a:off x="4748077" y="9528150"/>
              <a:ext cx="467585" cy="428221"/>
            </a:xfrm>
            <a:prstGeom prst="rect">
              <a:avLst/>
            </a:prstGeom>
            <a:noFill/>
            <a:ln>
              <a:noFill/>
            </a:ln>
          </p:spPr>
        </p:pic>
      </p:grpSp>
      <p:pic>
        <p:nvPicPr>
          <p:cNvPr id="311" name="Google Shape;311;p18"/>
          <p:cNvPicPr preferRelativeResize="0"/>
          <p:nvPr/>
        </p:nvPicPr>
        <p:blipFill rotWithShape="1">
          <a:blip r:embed="rId14">
            <a:alphaModFix/>
          </a:blip>
          <a:srcRect b="53006" l="21602" r="64574" t="21843"/>
          <a:stretch/>
        </p:blipFill>
        <p:spPr>
          <a:xfrm>
            <a:off x="15979207" y="-253343"/>
            <a:ext cx="1501824" cy="1536951"/>
          </a:xfrm>
          <a:prstGeom prst="rect">
            <a:avLst/>
          </a:prstGeom>
          <a:noFill/>
          <a:ln>
            <a:noFill/>
          </a:ln>
        </p:spPr>
      </p:pic>
      <p:sp>
        <p:nvSpPr>
          <p:cNvPr id="312" name="Google Shape;312;p18">
            <a:hlinkClick r:id="rId15"/>
          </p:cNvPr>
          <p:cNvSpPr/>
          <p:nvPr/>
        </p:nvSpPr>
        <p:spPr>
          <a:xfrm>
            <a:off x="379175" y="3477518"/>
            <a:ext cx="3424500" cy="2736600"/>
          </a:xfrm>
          <a:prstGeom prst="rect">
            <a:avLst/>
          </a:prstGeom>
          <a:solidFill>
            <a:srgbClr val="B6D7A8">
              <a:alpha val="61390"/>
            </a:srgbClr>
          </a:solidFill>
          <a:ln cap="flat" cmpd="sng" w="19050">
            <a:solidFill>
              <a:srgbClr val="255F1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3" name="Google Shape;313;p18">
            <a:hlinkClick r:id="rId16"/>
          </p:cNvPr>
          <p:cNvSpPr/>
          <p:nvPr/>
        </p:nvSpPr>
        <p:spPr>
          <a:xfrm>
            <a:off x="3911100" y="3477518"/>
            <a:ext cx="3424500" cy="2736600"/>
          </a:xfrm>
          <a:prstGeom prst="rect">
            <a:avLst/>
          </a:prstGeom>
          <a:solidFill>
            <a:srgbClr val="B6D7A8">
              <a:alpha val="61390"/>
            </a:srgbClr>
          </a:solidFill>
          <a:ln cap="flat" cmpd="sng" w="19050">
            <a:solidFill>
              <a:srgbClr val="255F1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4" name="Google Shape;314;p18">
            <a:hlinkClick r:id="rId17"/>
          </p:cNvPr>
          <p:cNvSpPr/>
          <p:nvPr/>
        </p:nvSpPr>
        <p:spPr>
          <a:xfrm>
            <a:off x="7443025" y="3477518"/>
            <a:ext cx="3424500" cy="2736600"/>
          </a:xfrm>
          <a:prstGeom prst="rect">
            <a:avLst/>
          </a:prstGeom>
          <a:solidFill>
            <a:srgbClr val="B6D7A8">
              <a:alpha val="61390"/>
            </a:srgbClr>
          </a:solidFill>
          <a:ln cap="flat" cmpd="sng" w="19050">
            <a:solidFill>
              <a:srgbClr val="255F1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5" name="Google Shape;315;p18">
            <a:hlinkClick r:id="rId18"/>
          </p:cNvPr>
          <p:cNvSpPr/>
          <p:nvPr/>
        </p:nvSpPr>
        <p:spPr>
          <a:xfrm>
            <a:off x="10974950" y="3477518"/>
            <a:ext cx="3424500" cy="2736600"/>
          </a:xfrm>
          <a:prstGeom prst="rect">
            <a:avLst/>
          </a:prstGeom>
          <a:solidFill>
            <a:srgbClr val="B6D7A8">
              <a:alpha val="61390"/>
            </a:srgbClr>
          </a:solidFill>
          <a:ln cap="flat" cmpd="sng" w="19050">
            <a:solidFill>
              <a:srgbClr val="255F1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6" name="Google Shape;316;p18"/>
          <p:cNvSpPr/>
          <p:nvPr/>
        </p:nvSpPr>
        <p:spPr>
          <a:xfrm>
            <a:off x="14506875" y="3477518"/>
            <a:ext cx="3424500" cy="2736600"/>
          </a:xfrm>
          <a:prstGeom prst="rect">
            <a:avLst/>
          </a:prstGeom>
          <a:solidFill>
            <a:srgbClr val="B6D7A8">
              <a:alpha val="61390"/>
            </a:srgbClr>
          </a:solidFill>
          <a:ln cap="flat" cmpd="sng" w="19050">
            <a:solidFill>
              <a:srgbClr val="255F1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7" name="Google Shape;317;p18">
            <a:hlinkClick r:id="rId19"/>
          </p:cNvPr>
          <p:cNvSpPr/>
          <p:nvPr/>
        </p:nvSpPr>
        <p:spPr>
          <a:xfrm>
            <a:off x="3900100" y="6403856"/>
            <a:ext cx="3424500" cy="2736600"/>
          </a:xfrm>
          <a:prstGeom prst="rect">
            <a:avLst/>
          </a:prstGeom>
          <a:solidFill>
            <a:srgbClr val="B6D7A8">
              <a:alpha val="61390"/>
            </a:srgbClr>
          </a:solidFill>
          <a:ln cap="flat" cmpd="sng" w="19050">
            <a:solidFill>
              <a:srgbClr val="255F1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8" name="Google Shape;318;p18">
            <a:hlinkClick r:id="rId20"/>
          </p:cNvPr>
          <p:cNvSpPr/>
          <p:nvPr/>
        </p:nvSpPr>
        <p:spPr>
          <a:xfrm>
            <a:off x="7432025" y="6403856"/>
            <a:ext cx="3424500" cy="2736600"/>
          </a:xfrm>
          <a:prstGeom prst="rect">
            <a:avLst/>
          </a:prstGeom>
          <a:solidFill>
            <a:srgbClr val="B6D7A8">
              <a:alpha val="61390"/>
            </a:srgbClr>
          </a:solidFill>
          <a:ln cap="flat" cmpd="sng" w="19050">
            <a:solidFill>
              <a:srgbClr val="255F1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9" name="Google Shape;319;p18">
            <a:hlinkClick r:id="rId21"/>
          </p:cNvPr>
          <p:cNvSpPr/>
          <p:nvPr/>
        </p:nvSpPr>
        <p:spPr>
          <a:xfrm>
            <a:off x="10963950" y="6403856"/>
            <a:ext cx="3424500" cy="2736600"/>
          </a:xfrm>
          <a:prstGeom prst="rect">
            <a:avLst/>
          </a:prstGeom>
          <a:solidFill>
            <a:srgbClr val="B6D7A8">
              <a:alpha val="61390"/>
            </a:srgbClr>
          </a:solidFill>
          <a:ln cap="flat" cmpd="sng" w="19050">
            <a:solidFill>
              <a:srgbClr val="255F1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20" name="Google Shape;320;p18">
            <a:hlinkClick r:id="rId22"/>
          </p:cNvPr>
          <p:cNvSpPr/>
          <p:nvPr/>
        </p:nvSpPr>
        <p:spPr>
          <a:xfrm>
            <a:off x="14495875" y="6403856"/>
            <a:ext cx="3424500" cy="2736600"/>
          </a:xfrm>
          <a:prstGeom prst="rect">
            <a:avLst/>
          </a:prstGeom>
          <a:solidFill>
            <a:srgbClr val="B6D7A8">
              <a:alpha val="61390"/>
            </a:srgbClr>
          </a:solidFill>
          <a:ln cap="flat" cmpd="sng" w="19050">
            <a:solidFill>
              <a:srgbClr val="255F1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21" name="Google Shape;321;p18">
            <a:hlinkClick r:id="rId23"/>
          </p:cNvPr>
          <p:cNvSpPr/>
          <p:nvPr/>
        </p:nvSpPr>
        <p:spPr>
          <a:xfrm>
            <a:off x="368175" y="6403856"/>
            <a:ext cx="3424500" cy="2736600"/>
          </a:xfrm>
          <a:prstGeom prst="rect">
            <a:avLst/>
          </a:prstGeom>
          <a:solidFill>
            <a:srgbClr val="B6D7A8">
              <a:alpha val="61390"/>
            </a:srgbClr>
          </a:solidFill>
          <a:ln cap="flat" cmpd="sng" w="19050">
            <a:solidFill>
              <a:srgbClr val="255F1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22" name="Google Shape;322;p18">
            <a:hlinkClick r:id="rId24"/>
          </p:cNvPr>
          <p:cNvSpPr txBox="1"/>
          <p:nvPr/>
        </p:nvSpPr>
        <p:spPr>
          <a:xfrm>
            <a:off x="549546" y="5570663"/>
            <a:ext cx="3149700" cy="595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US" sz="1800">
                <a:solidFill>
                  <a:srgbClr val="255F1F"/>
                </a:solidFill>
                <a:latin typeface="Poppins"/>
                <a:ea typeface="Poppins"/>
                <a:cs typeface="Poppins"/>
                <a:sym typeface="Poppins"/>
              </a:rPr>
              <a:t>Skleníkový efekt a globální oteplování</a:t>
            </a:r>
            <a:endParaRPr b="1" sz="1800">
              <a:solidFill>
                <a:srgbClr val="255F1F"/>
              </a:solidFill>
              <a:latin typeface="Poppins"/>
              <a:ea typeface="Poppins"/>
              <a:cs typeface="Poppins"/>
              <a:sym typeface="Poppins"/>
            </a:endParaRPr>
          </a:p>
        </p:txBody>
      </p:sp>
      <p:sp>
        <p:nvSpPr>
          <p:cNvPr id="323" name="Google Shape;323;p18">
            <a:hlinkClick r:id="rId25"/>
          </p:cNvPr>
          <p:cNvSpPr txBox="1"/>
          <p:nvPr/>
        </p:nvSpPr>
        <p:spPr>
          <a:xfrm>
            <a:off x="4048496" y="5547718"/>
            <a:ext cx="3149700" cy="595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US" sz="1800">
                <a:solidFill>
                  <a:srgbClr val="255F1F"/>
                </a:solidFill>
                <a:latin typeface="Poppins"/>
                <a:ea typeface="Poppins"/>
                <a:cs typeface="Poppins"/>
                <a:sym typeface="Poppins"/>
              </a:rPr>
              <a:t>Změna klimatu vs. proměnlivost počasí</a:t>
            </a:r>
            <a:endParaRPr b="1" sz="1800">
              <a:solidFill>
                <a:srgbClr val="255F1F"/>
              </a:solidFill>
              <a:latin typeface="Poppins"/>
              <a:ea typeface="Poppins"/>
              <a:cs typeface="Poppins"/>
              <a:sym typeface="Poppins"/>
            </a:endParaRPr>
          </a:p>
        </p:txBody>
      </p:sp>
      <p:sp>
        <p:nvSpPr>
          <p:cNvPr id="324" name="Google Shape;324;p18">
            <a:hlinkClick r:id="rId26"/>
          </p:cNvPr>
          <p:cNvSpPr txBox="1"/>
          <p:nvPr/>
        </p:nvSpPr>
        <p:spPr>
          <a:xfrm>
            <a:off x="7580421" y="5735732"/>
            <a:ext cx="3149700" cy="277200"/>
          </a:xfrm>
          <a:prstGeom prst="rect">
            <a:avLst/>
          </a:prstGeom>
          <a:noFill/>
          <a:ln>
            <a:noFill/>
          </a:ln>
        </p:spPr>
        <p:txBody>
          <a:bodyPr anchorCtr="0" anchor="t" bIns="0" lIns="0" spcFirstLastPara="1" rIns="0" wrap="square" tIns="0">
            <a:spAutoFit/>
          </a:bodyPr>
          <a:lstStyle/>
          <a:p>
            <a:pPr indent="0" lvl="0" marL="0" marR="0" rtl="0" algn="ctr">
              <a:lnSpc>
                <a:spcPct val="152000"/>
              </a:lnSpc>
              <a:spcBef>
                <a:spcPts val="0"/>
              </a:spcBef>
              <a:spcAft>
                <a:spcPts val="0"/>
              </a:spcAft>
              <a:buNone/>
            </a:pPr>
            <a:r>
              <a:rPr b="1" lang="en-US" sz="1800">
                <a:solidFill>
                  <a:srgbClr val="255F1F"/>
                </a:solidFill>
                <a:latin typeface="Poppins"/>
                <a:ea typeface="Poppins"/>
                <a:cs typeface="Poppins"/>
                <a:sym typeface="Poppins"/>
              </a:rPr>
              <a:t>Příčiny klimatické změny</a:t>
            </a:r>
            <a:endParaRPr b="1" sz="1800">
              <a:solidFill>
                <a:srgbClr val="255F1F"/>
              </a:solidFill>
              <a:latin typeface="Poppins"/>
              <a:ea typeface="Poppins"/>
              <a:cs typeface="Poppins"/>
              <a:sym typeface="Poppins"/>
            </a:endParaRPr>
          </a:p>
        </p:txBody>
      </p:sp>
      <p:sp>
        <p:nvSpPr>
          <p:cNvPr id="325" name="Google Shape;325;p18">
            <a:hlinkClick r:id="rId27"/>
          </p:cNvPr>
          <p:cNvSpPr txBox="1"/>
          <p:nvPr/>
        </p:nvSpPr>
        <p:spPr>
          <a:xfrm>
            <a:off x="11112346" y="5729980"/>
            <a:ext cx="3149700" cy="277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US" sz="1800">
                <a:solidFill>
                  <a:srgbClr val="255F1F"/>
                </a:solidFill>
                <a:latin typeface="Poppins"/>
                <a:ea typeface="Poppins"/>
                <a:cs typeface="Poppins"/>
                <a:sym typeface="Poppins"/>
              </a:rPr>
              <a:t>Dopady klimatické změny</a:t>
            </a:r>
            <a:endParaRPr b="1" sz="1800">
              <a:solidFill>
                <a:srgbClr val="255F1F"/>
              </a:solidFill>
              <a:latin typeface="Poppins"/>
              <a:ea typeface="Poppins"/>
              <a:cs typeface="Poppins"/>
              <a:sym typeface="Poppins"/>
            </a:endParaRPr>
          </a:p>
        </p:txBody>
      </p:sp>
      <p:sp>
        <p:nvSpPr>
          <p:cNvPr id="326" name="Google Shape;326;p18">
            <a:hlinkClick r:id="rId28"/>
          </p:cNvPr>
          <p:cNvSpPr txBox="1"/>
          <p:nvPr/>
        </p:nvSpPr>
        <p:spPr>
          <a:xfrm>
            <a:off x="14641446" y="5707032"/>
            <a:ext cx="3149700" cy="277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US" sz="1800">
                <a:solidFill>
                  <a:srgbClr val="255F1F"/>
                </a:solidFill>
                <a:latin typeface="Poppins"/>
                <a:ea typeface="Poppins"/>
                <a:cs typeface="Poppins"/>
                <a:sym typeface="Poppins"/>
              </a:rPr>
              <a:t>Změna klimatu a oceány</a:t>
            </a:r>
            <a:endParaRPr b="1" sz="1800">
              <a:solidFill>
                <a:srgbClr val="255F1F"/>
              </a:solidFill>
              <a:latin typeface="Poppins"/>
              <a:ea typeface="Poppins"/>
              <a:cs typeface="Poppins"/>
              <a:sym typeface="Poppins"/>
            </a:endParaRPr>
          </a:p>
        </p:txBody>
      </p:sp>
      <p:sp>
        <p:nvSpPr>
          <p:cNvPr id="327" name="Google Shape;327;p18">
            <a:hlinkClick r:id="rId29"/>
          </p:cNvPr>
          <p:cNvSpPr txBox="1"/>
          <p:nvPr/>
        </p:nvSpPr>
        <p:spPr>
          <a:xfrm>
            <a:off x="274750" y="8480225"/>
            <a:ext cx="3424500" cy="595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US" sz="1800">
                <a:solidFill>
                  <a:srgbClr val="255F1F"/>
                </a:solidFill>
                <a:latin typeface="Poppins"/>
                <a:ea typeface="Poppins"/>
                <a:cs typeface="Poppins"/>
                <a:sym typeface="Poppins"/>
              </a:rPr>
              <a:t>Obnovitelná energie a strategie mitigace</a:t>
            </a:r>
            <a:endParaRPr b="1" sz="1800">
              <a:solidFill>
                <a:srgbClr val="255F1F"/>
              </a:solidFill>
              <a:latin typeface="Poppins"/>
              <a:ea typeface="Poppins"/>
              <a:cs typeface="Poppins"/>
              <a:sym typeface="Poppins"/>
            </a:endParaRPr>
          </a:p>
        </p:txBody>
      </p:sp>
      <p:sp>
        <p:nvSpPr>
          <p:cNvPr id="328" name="Google Shape;328;p18"/>
          <p:cNvSpPr txBox="1"/>
          <p:nvPr/>
        </p:nvSpPr>
        <p:spPr>
          <a:xfrm>
            <a:off x="4037496" y="8641207"/>
            <a:ext cx="3149700" cy="277200"/>
          </a:xfrm>
          <a:prstGeom prst="rect">
            <a:avLst/>
          </a:prstGeom>
          <a:noFill/>
          <a:ln>
            <a:noFill/>
          </a:ln>
        </p:spPr>
        <p:txBody>
          <a:bodyPr anchorCtr="0" anchor="t" bIns="0" lIns="0" spcFirstLastPara="1" rIns="0" wrap="square" tIns="0">
            <a:spAutoFit/>
          </a:bodyPr>
          <a:lstStyle/>
          <a:p>
            <a:pPr indent="0" lvl="0" marL="0" marR="0" rtl="0" algn="ctr">
              <a:lnSpc>
                <a:spcPct val="152000"/>
              </a:lnSpc>
              <a:spcBef>
                <a:spcPts val="0"/>
              </a:spcBef>
              <a:spcAft>
                <a:spcPts val="0"/>
              </a:spcAft>
              <a:buNone/>
            </a:pPr>
            <a:r>
              <a:rPr b="1" lang="en-US" sz="1800">
                <a:solidFill>
                  <a:srgbClr val="255F1F"/>
                </a:solidFill>
                <a:latin typeface="Poppins"/>
                <a:ea typeface="Poppins"/>
                <a:cs typeface="Poppins"/>
                <a:sym typeface="Poppins"/>
              </a:rPr>
              <a:t>Adaptační strategie</a:t>
            </a:r>
            <a:endParaRPr b="1" sz="1800">
              <a:solidFill>
                <a:srgbClr val="255F1F"/>
              </a:solidFill>
              <a:latin typeface="Poppins"/>
              <a:ea typeface="Poppins"/>
              <a:cs typeface="Poppins"/>
              <a:sym typeface="Poppins"/>
            </a:endParaRPr>
          </a:p>
        </p:txBody>
      </p:sp>
      <p:sp>
        <p:nvSpPr>
          <p:cNvPr id="329" name="Google Shape;329;p18">
            <a:hlinkClick r:id="rId30"/>
          </p:cNvPr>
          <p:cNvSpPr txBox="1"/>
          <p:nvPr/>
        </p:nvSpPr>
        <p:spPr>
          <a:xfrm>
            <a:off x="7569425" y="8181479"/>
            <a:ext cx="3149700" cy="914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US" sz="1800">
                <a:solidFill>
                  <a:srgbClr val="255F1F"/>
                </a:solidFill>
                <a:latin typeface="Poppins"/>
                <a:ea typeface="Poppins"/>
                <a:cs typeface="Poppins"/>
                <a:sym typeface="Poppins"/>
              </a:rPr>
              <a:t>Role jednotlivců a společnosti v boji se změnou klimatu</a:t>
            </a:r>
            <a:endParaRPr b="1" sz="1800">
              <a:solidFill>
                <a:srgbClr val="255F1F"/>
              </a:solidFill>
              <a:latin typeface="Poppins"/>
              <a:ea typeface="Poppins"/>
              <a:cs typeface="Poppins"/>
              <a:sym typeface="Poppins"/>
            </a:endParaRPr>
          </a:p>
        </p:txBody>
      </p:sp>
      <p:sp>
        <p:nvSpPr>
          <p:cNvPr id="330" name="Google Shape;330;p18">
            <a:hlinkClick r:id="rId31"/>
          </p:cNvPr>
          <p:cNvSpPr txBox="1"/>
          <p:nvPr/>
        </p:nvSpPr>
        <p:spPr>
          <a:xfrm>
            <a:off x="11068375" y="8424938"/>
            <a:ext cx="3149700" cy="595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US" sz="1800">
                <a:solidFill>
                  <a:srgbClr val="255F1F"/>
                </a:solidFill>
                <a:latin typeface="Poppins"/>
                <a:ea typeface="Poppins"/>
                <a:cs typeface="Poppins"/>
                <a:sym typeface="Poppins"/>
              </a:rPr>
              <a:t>Věda v pozadí klimatických předpovědí</a:t>
            </a:r>
            <a:endParaRPr b="1" sz="1800">
              <a:solidFill>
                <a:srgbClr val="255F1F"/>
              </a:solidFill>
              <a:latin typeface="Poppins"/>
              <a:ea typeface="Poppins"/>
              <a:cs typeface="Poppins"/>
              <a:sym typeface="Poppins"/>
            </a:endParaRPr>
          </a:p>
        </p:txBody>
      </p:sp>
      <p:sp>
        <p:nvSpPr>
          <p:cNvPr id="331" name="Google Shape;331;p18">
            <a:hlinkClick r:id="rId32"/>
          </p:cNvPr>
          <p:cNvSpPr txBox="1"/>
          <p:nvPr/>
        </p:nvSpPr>
        <p:spPr>
          <a:xfrm>
            <a:off x="14633275" y="8424938"/>
            <a:ext cx="3149700" cy="595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lang="en-US" sz="1800">
                <a:solidFill>
                  <a:srgbClr val="255F1F"/>
                </a:solidFill>
                <a:latin typeface="Poppins"/>
                <a:ea typeface="Poppins"/>
                <a:cs typeface="Poppins"/>
                <a:sym typeface="Poppins"/>
              </a:rPr>
              <a:t>Biodiverzita a změna klimatu</a:t>
            </a:r>
            <a:endParaRPr b="1" sz="1800">
              <a:solidFill>
                <a:srgbClr val="255F1F"/>
              </a:solidFill>
              <a:latin typeface="Poppins"/>
              <a:ea typeface="Poppins"/>
              <a:cs typeface="Poppins"/>
              <a:sym typeface="Poppins"/>
            </a:endParaRPr>
          </a:p>
        </p:txBody>
      </p:sp>
      <p:pic>
        <p:nvPicPr>
          <p:cNvPr id="332" name="Google Shape;332;p18" title="Diseño sin título.png">
            <a:hlinkClick r:id="rId33"/>
          </p:cNvPr>
          <p:cNvPicPr preferRelativeResize="0"/>
          <p:nvPr/>
        </p:nvPicPr>
        <p:blipFill rotWithShape="1">
          <a:blip r:embed="rId34">
            <a:alphaModFix/>
          </a:blip>
          <a:srcRect b="62195" l="9463" r="74717" t="8121"/>
          <a:stretch/>
        </p:blipFill>
        <p:spPr>
          <a:xfrm>
            <a:off x="811549" y="3332563"/>
            <a:ext cx="2375976" cy="2507800"/>
          </a:xfrm>
          <a:prstGeom prst="rect">
            <a:avLst/>
          </a:prstGeom>
          <a:noFill/>
          <a:ln>
            <a:noFill/>
          </a:ln>
        </p:spPr>
      </p:pic>
      <p:pic>
        <p:nvPicPr>
          <p:cNvPr id="333" name="Google Shape;333;p18" title="Diseño sin título.png">
            <a:hlinkClick r:id="rId35"/>
          </p:cNvPr>
          <p:cNvPicPr preferRelativeResize="0"/>
          <p:nvPr/>
        </p:nvPicPr>
        <p:blipFill rotWithShape="1">
          <a:blip r:embed="rId34">
            <a:alphaModFix/>
          </a:blip>
          <a:srcRect b="62195" l="29462" r="48271" t="8121"/>
          <a:stretch/>
        </p:blipFill>
        <p:spPr>
          <a:xfrm>
            <a:off x="4419725" y="3340534"/>
            <a:ext cx="3149702" cy="2361963"/>
          </a:xfrm>
          <a:prstGeom prst="rect">
            <a:avLst/>
          </a:prstGeom>
          <a:noFill/>
          <a:ln>
            <a:noFill/>
          </a:ln>
        </p:spPr>
      </p:pic>
      <p:pic>
        <p:nvPicPr>
          <p:cNvPr id="334" name="Google Shape;334;p18" title="Diseño sin título.png">
            <a:hlinkClick r:id="rId36"/>
          </p:cNvPr>
          <p:cNvPicPr preferRelativeResize="0"/>
          <p:nvPr/>
        </p:nvPicPr>
        <p:blipFill rotWithShape="1">
          <a:blip r:embed="rId34">
            <a:alphaModFix/>
          </a:blip>
          <a:srcRect b="62195" l="51355" r="27308" t="8121"/>
          <a:stretch/>
        </p:blipFill>
        <p:spPr>
          <a:xfrm>
            <a:off x="7715013" y="3392603"/>
            <a:ext cx="3017933" cy="2361949"/>
          </a:xfrm>
          <a:prstGeom prst="rect">
            <a:avLst/>
          </a:prstGeom>
          <a:noFill/>
          <a:ln>
            <a:noFill/>
          </a:ln>
        </p:spPr>
      </p:pic>
      <p:pic>
        <p:nvPicPr>
          <p:cNvPr id="335" name="Google Shape;335;p18" title="Diseño sin título.png">
            <a:hlinkClick r:id="rId37"/>
          </p:cNvPr>
          <p:cNvPicPr preferRelativeResize="0"/>
          <p:nvPr/>
        </p:nvPicPr>
        <p:blipFill rotWithShape="1">
          <a:blip r:embed="rId34">
            <a:alphaModFix/>
          </a:blip>
          <a:srcRect b="62195" l="74199" r="6004" t="8121"/>
          <a:stretch/>
        </p:blipFill>
        <p:spPr>
          <a:xfrm>
            <a:off x="15119351" y="3387490"/>
            <a:ext cx="2610773" cy="2202109"/>
          </a:xfrm>
          <a:prstGeom prst="rect">
            <a:avLst/>
          </a:prstGeom>
          <a:noFill/>
          <a:ln>
            <a:noFill/>
          </a:ln>
        </p:spPr>
      </p:pic>
      <p:pic>
        <p:nvPicPr>
          <p:cNvPr id="336" name="Google Shape;336;p18" title="Diseño sin título.png">
            <a:hlinkClick r:id="rId38"/>
          </p:cNvPr>
          <p:cNvPicPr preferRelativeResize="0"/>
          <p:nvPr/>
        </p:nvPicPr>
        <p:blipFill rotWithShape="1">
          <a:blip r:embed="rId34">
            <a:alphaModFix/>
          </a:blip>
          <a:srcRect b="18908" l="28710" r="51492" t="51408"/>
          <a:stretch/>
        </p:blipFill>
        <p:spPr>
          <a:xfrm>
            <a:off x="4037500" y="6175097"/>
            <a:ext cx="2912174" cy="2456330"/>
          </a:xfrm>
          <a:prstGeom prst="rect">
            <a:avLst/>
          </a:prstGeom>
          <a:noFill/>
          <a:ln>
            <a:noFill/>
          </a:ln>
        </p:spPr>
      </p:pic>
      <p:pic>
        <p:nvPicPr>
          <p:cNvPr id="337" name="Google Shape;337;p18" title="Diseño sin título.png">
            <a:hlinkClick r:id="rId39"/>
          </p:cNvPr>
          <p:cNvPicPr preferRelativeResize="0"/>
          <p:nvPr/>
        </p:nvPicPr>
        <p:blipFill rotWithShape="1">
          <a:blip r:embed="rId34">
            <a:alphaModFix/>
          </a:blip>
          <a:srcRect b="19621" l="50158" r="30045" t="53988"/>
          <a:stretch/>
        </p:blipFill>
        <p:spPr>
          <a:xfrm>
            <a:off x="7891723" y="6409049"/>
            <a:ext cx="2375986" cy="1781776"/>
          </a:xfrm>
          <a:prstGeom prst="rect">
            <a:avLst/>
          </a:prstGeom>
          <a:noFill/>
          <a:ln>
            <a:noFill/>
          </a:ln>
        </p:spPr>
      </p:pic>
      <p:pic>
        <p:nvPicPr>
          <p:cNvPr id="338" name="Google Shape;338;p18" title="Diseño sin título.png">
            <a:hlinkClick r:id="rId40"/>
          </p:cNvPr>
          <p:cNvPicPr preferRelativeResize="0"/>
          <p:nvPr/>
        </p:nvPicPr>
        <p:blipFill rotWithShape="1">
          <a:blip r:embed="rId34">
            <a:alphaModFix/>
          </a:blip>
          <a:srcRect b="18109" l="7417" r="72785" t="52206"/>
          <a:stretch/>
        </p:blipFill>
        <p:spPr>
          <a:xfrm>
            <a:off x="648463" y="6252989"/>
            <a:ext cx="2800291" cy="2361949"/>
          </a:xfrm>
          <a:prstGeom prst="rect">
            <a:avLst/>
          </a:prstGeom>
          <a:noFill/>
          <a:ln>
            <a:noFill/>
          </a:ln>
        </p:spPr>
      </p:pic>
      <p:sp>
        <p:nvSpPr>
          <p:cNvPr id="339" name="Google Shape;339;p18">
            <a:hlinkClick r:id="rId41"/>
          </p:cNvPr>
          <p:cNvSpPr txBox="1"/>
          <p:nvPr/>
        </p:nvSpPr>
        <p:spPr>
          <a:xfrm>
            <a:off x="203319" y="3507627"/>
            <a:ext cx="1026600" cy="8538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lang="en-US" sz="5777">
                <a:solidFill>
                  <a:srgbClr val="215D1B"/>
                </a:solidFill>
                <a:latin typeface="Poppins ExtraBold"/>
                <a:ea typeface="Poppins ExtraBold"/>
                <a:cs typeface="Poppins ExtraBold"/>
                <a:sym typeface="Poppins ExtraBold"/>
              </a:rPr>
              <a:t>1</a:t>
            </a:r>
            <a:endParaRPr sz="5777">
              <a:solidFill>
                <a:srgbClr val="215D1B"/>
              </a:solidFill>
              <a:latin typeface="Poppins ExtraBold"/>
              <a:ea typeface="Poppins ExtraBold"/>
              <a:cs typeface="Poppins ExtraBold"/>
              <a:sym typeface="Poppins ExtraBold"/>
            </a:endParaRPr>
          </a:p>
        </p:txBody>
      </p:sp>
      <p:pic>
        <p:nvPicPr>
          <p:cNvPr id="340" name="Google Shape;340;p18" title="Diseño sin título (1).png">
            <a:hlinkClick r:id="rId42"/>
          </p:cNvPr>
          <p:cNvPicPr preferRelativeResize="0"/>
          <p:nvPr/>
        </p:nvPicPr>
        <p:blipFill rotWithShape="1">
          <a:blip r:embed="rId43">
            <a:alphaModFix/>
          </a:blip>
          <a:srcRect b="50433" l="810" r="68598" t="0"/>
          <a:stretch/>
        </p:blipFill>
        <p:spPr>
          <a:xfrm>
            <a:off x="15326750" y="6433226"/>
            <a:ext cx="2195976" cy="2001486"/>
          </a:xfrm>
          <a:prstGeom prst="rect">
            <a:avLst/>
          </a:prstGeom>
          <a:noFill/>
          <a:ln>
            <a:noFill/>
          </a:ln>
        </p:spPr>
      </p:pic>
      <p:pic>
        <p:nvPicPr>
          <p:cNvPr id="341" name="Google Shape;341;p18" title="Diseño sin título (1).png">
            <a:hlinkClick r:id="rId44"/>
          </p:cNvPr>
          <p:cNvPicPr preferRelativeResize="0"/>
          <p:nvPr/>
        </p:nvPicPr>
        <p:blipFill rotWithShape="1">
          <a:blip r:embed="rId43">
            <a:alphaModFix/>
          </a:blip>
          <a:srcRect b="58555" l="69306" r="10276" t="10869"/>
          <a:stretch/>
        </p:blipFill>
        <p:spPr>
          <a:xfrm>
            <a:off x="11590200" y="3536225"/>
            <a:ext cx="2375976" cy="2001475"/>
          </a:xfrm>
          <a:prstGeom prst="rect">
            <a:avLst/>
          </a:prstGeom>
          <a:noFill/>
          <a:ln>
            <a:noFill/>
          </a:ln>
        </p:spPr>
      </p:pic>
      <p:pic>
        <p:nvPicPr>
          <p:cNvPr id="342" name="Google Shape;342;p18" title="Diseño sin título (1).png">
            <a:hlinkClick r:id="rId45"/>
          </p:cNvPr>
          <p:cNvPicPr preferRelativeResize="0"/>
          <p:nvPr/>
        </p:nvPicPr>
        <p:blipFill rotWithShape="1">
          <a:blip r:embed="rId43">
            <a:alphaModFix/>
          </a:blip>
          <a:srcRect b="53680" l="35072" r="36775" t="-3246"/>
          <a:stretch/>
        </p:blipFill>
        <p:spPr>
          <a:xfrm>
            <a:off x="11478397" y="5672134"/>
            <a:ext cx="2912174" cy="2884191"/>
          </a:xfrm>
          <a:prstGeom prst="rect">
            <a:avLst/>
          </a:prstGeom>
          <a:noFill/>
          <a:ln>
            <a:noFill/>
          </a:ln>
        </p:spPr>
      </p:pic>
      <p:sp>
        <p:nvSpPr>
          <p:cNvPr id="343" name="Google Shape;343;p18">
            <a:hlinkClick r:id="rId46"/>
          </p:cNvPr>
          <p:cNvSpPr txBox="1"/>
          <p:nvPr/>
        </p:nvSpPr>
        <p:spPr>
          <a:xfrm>
            <a:off x="3814919" y="3507627"/>
            <a:ext cx="1026600" cy="8538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lang="en-US" sz="5777">
                <a:solidFill>
                  <a:srgbClr val="215D1B"/>
                </a:solidFill>
                <a:latin typeface="Poppins ExtraBold"/>
                <a:ea typeface="Poppins ExtraBold"/>
                <a:cs typeface="Poppins ExtraBold"/>
                <a:sym typeface="Poppins ExtraBold"/>
              </a:rPr>
              <a:t>2</a:t>
            </a:r>
            <a:endParaRPr sz="5777">
              <a:solidFill>
                <a:srgbClr val="215D1B"/>
              </a:solidFill>
              <a:latin typeface="Poppins ExtraBold"/>
              <a:ea typeface="Poppins ExtraBold"/>
              <a:cs typeface="Poppins ExtraBold"/>
              <a:sym typeface="Poppins ExtraBold"/>
            </a:endParaRPr>
          </a:p>
        </p:txBody>
      </p:sp>
      <p:sp>
        <p:nvSpPr>
          <p:cNvPr id="344" name="Google Shape;344;p18"/>
          <p:cNvSpPr txBox="1"/>
          <p:nvPr/>
        </p:nvSpPr>
        <p:spPr>
          <a:xfrm>
            <a:off x="7293301" y="3507627"/>
            <a:ext cx="1026600" cy="8538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lang="en-US" sz="5777">
                <a:solidFill>
                  <a:srgbClr val="215D1B"/>
                </a:solidFill>
                <a:latin typeface="Poppins ExtraBold"/>
                <a:ea typeface="Poppins ExtraBold"/>
                <a:cs typeface="Poppins ExtraBold"/>
                <a:sym typeface="Poppins ExtraBold"/>
              </a:rPr>
              <a:t>3</a:t>
            </a:r>
            <a:endParaRPr sz="5777">
              <a:solidFill>
                <a:srgbClr val="215D1B"/>
              </a:solidFill>
              <a:latin typeface="Poppins ExtraBold"/>
              <a:ea typeface="Poppins ExtraBold"/>
              <a:cs typeface="Poppins ExtraBold"/>
              <a:sym typeface="Poppins ExtraBold"/>
            </a:endParaRPr>
          </a:p>
        </p:txBody>
      </p:sp>
      <p:sp>
        <p:nvSpPr>
          <p:cNvPr id="345" name="Google Shape;345;p18">
            <a:hlinkClick r:id="rId47"/>
          </p:cNvPr>
          <p:cNvSpPr txBox="1"/>
          <p:nvPr/>
        </p:nvSpPr>
        <p:spPr>
          <a:xfrm>
            <a:off x="10814594" y="3507627"/>
            <a:ext cx="1026600" cy="8538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lang="en-US" sz="5777">
                <a:solidFill>
                  <a:srgbClr val="215D1B"/>
                </a:solidFill>
                <a:latin typeface="Poppins ExtraBold"/>
                <a:ea typeface="Poppins ExtraBold"/>
                <a:cs typeface="Poppins ExtraBold"/>
                <a:sym typeface="Poppins ExtraBold"/>
              </a:rPr>
              <a:t>4</a:t>
            </a:r>
            <a:endParaRPr sz="5777">
              <a:solidFill>
                <a:srgbClr val="215D1B"/>
              </a:solidFill>
              <a:latin typeface="Poppins ExtraBold"/>
              <a:ea typeface="Poppins ExtraBold"/>
              <a:cs typeface="Poppins ExtraBold"/>
              <a:sym typeface="Poppins ExtraBold"/>
            </a:endParaRPr>
          </a:p>
        </p:txBody>
      </p:sp>
      <p:sp>
        <p:nvSpPr>
          <p:cNvPr id="346" name="Google Shape;346;p18">
            <a:hlinkClick r:id="rId48"/>
          </p:cNvPr>
          <p:cNvSpPr txBox="1"/>
          <p:nvPr/>
        </p:nvSpPr>
        <p:spPr>
          <a:xfrm>
            <a:off x="14407966" y="3507627"/>
            <a:ext cx="1026600" cy="8538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lang="en-US" sz="5777">
                <a:solidFill>
                  <a:srgbClr val="215D1B"/>
                </a:solidFill>
                <a:latin typeface="Poppins ExtraBold"/>
                <a:ea typeface="Poppins ExtraBold"/>
                <a:cs typeface="Poppins ExtraBold"/>
                <a:sym typeface="Poppins ExtraBold"/>
              </a:rPr>
              <a:t>5</a:t>
            </a:r>
            <a:endParaRPr sz="5777">
              <a:solidFill>
                <a:srgbClr val="215D1B"/>
              </a:solidFill>
              <a:latin typeface="Poppins ExtraBold"/>
              <a:ea typeface="Poppins ExtraBold"/>
              <a:cs typeface="Poppins ExtraBold"/>
              <a:sym typeface="Poppins ExtraBold"/>
            </a:endParaRPr>
          </a:p>
        </p:txBody>
      </p:sp>
      <p:sp>
        <p:nvSpPr>
          <p:cNvPr id="347" name="Google Shape;347;p18">
            <a:hlinkClick r:id="rId49"/>
          </p:cNvPr>
          <p:cNvSpPr txBox="1"/>
          <p:nvPr/>
        </p:nvSpPr>
        <p:spPr>
          <a:xfrm>
            <a:off x="141512" y="6432690"/>
            <a:ext cx="1026600" cy="8538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lang="en-US" sz="5777">
                <a:solidFill>
                  <a:srgbClr val="215D1B"/>
                </a:solidFill>
                <a:latin typeface="Poppins ExtraBold"/>
                <a:ea typeface="Poppins ExtraBold"/>
                <a:cs typeface="Poppins ExtraBold"/>
                <a:sym typeface="Poppins ExtraBold"/>
              </a:rPr>
              <a:t>6</a:t>
            </a:r>
            <a:endParaRPr sz="5777">
              <a:solidFill>
                <a:srgbClr val="215D1B"/>
              </a:solidFill>
              <a:latin typeface="Poppins ExtraBold"/>
              <a:ea typeface="Poppins ExtraBold"/>
              <a:cs typeface="Poppins ExtraBold"/>
              <a:sym typeface="Poppins ExtraBold"/>
            </a:endParaRPr>
          </a:p>
        </p:txBody>
      </p:sp>
      <p:sp>
        <p:nvSpPr>
          <p:cNvPr id="348" name="Google Shape;348;p18">
            <a:hlinkClick r:id="rId50"/>
          </p:cNvPr>
          <p:cNvSpPr txBox="1"/>
          <p:nvPr/>
        </p:nvSpPr>
        <p:spPr>
          <a:xfrm>
            <a:off x="3753112" y="6432690"/>
            <a:ext cx="1026600" cy="8538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lang="en-US" sz="5777">
                <a:solidFill>
                  <a:srgbClr val="215D1B"/>
                </a:solidFill>
                <a:latin typeface="Poppins ExtraBold"/>
                <a:ea typeface="Poppins ExtraBold"/>
                <a:cs typeface="Poppins ExtraBold"/>
                <a:sym typeface="Poppins ExtraBold"/>
              </a:rPr>
              <a:t>7</a:t>
            </a:r>
            <a:endParaRPr sz="5777">
              <a:solidFill>
                <a:srgbClr val="215D1B"/>
              </a:solidFill>
              <a:latin typeface="Poppins ExtraBold"/>
              <a:ea typeface="Poppins ExtraBold"/>
              <a:cs typeface="Poppins ExtraBold"/>
              <a:sym typeface="Poppins ExtraBold"/>
            </a:endParaRPr>
          </a:p>
        </p:txBody>
      </p:sp>
      <p:sp>
        <p:nvSpPr>
          <p:cNvPr id="349" name="Google Shape;349;p18">
            <a:hlinkClick r:id="rId51"/>
          </p:cNvPr>
          <p:cNvSpPr txBox="1"/>
          <p:nvPr/>
        </p:nvSpPr>
        <p:spPr>
          <a:xfrm>
            <a:off x="7231494" y="6432690"/>
            <a:ext cx="1026600" cy="8538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lang="en-US" sz="5777">
                <a:solidFill>
                  <a:srgbClr val="215D1B"/>
                </a:solidFill>
                <a:latin typeface="Poppins ExtraBold"/>
                <a:ea typeface="Poppins ExtraBold"/>
                <a:cs typeface="Poppins ExtraBold"/>
                <a:sym typeface="Poppins ExtraBold"/>
              </a:rPr>
              <a:t>8</a:t>
            </a:r>
            <a:endParaRPr sz="5777">
              <a:solidFill>
                <a:srgbClr val="215D1B"/>
              </a:solidFill>
              <a:latin typeface="Poppins ExtraBold"/>
              <a:ea typeface="Poppins ExtraBold"/>
              <a:cs typeface="Poppins ExtraBold"/>
              <a:sym typeface="Poppins ExtraBold"/>
            </a:endParaRPr>
          </a:p>
        </p:txBody>
      </p:sp>
      <p:sp>
        <p:nvSpPr>
          <p:cNvPr id="350" name="Google Shape;350;p18">
            <a:hlinkClick r:id="rId52"/>
          </p:cNvPr>
          <p:cNvSpPr txBox="1"/>
          <p:nvPr/>
        </p:nvSpPr>
        <p:spPr>
          <a:xfrm>
            <a:off x="10752787" y="6432690"/>
            <a:ext cx="1026600" cy="8538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lang="en-US" sz="5777">
                <a:solidFill>
                  <a:srgbClr val="215D1B"/>
                </a:solidFill>
                <a:latin typeface="Poppins ExtraBold"/>
                <a:ea typeface="Poppins ExtraBold"/>
                <a:cs typeface="Poppins ExtraBold"/>
                <a:sym typeface="Poppins ExtraBold"/>
              </a:rPr>
              <a:t>9</a:t>
            </a:r>
            <a:endParaRPr sz="5777">
              <a:solidFill>
                <a:srgbClr val="215D1B"/>
              </a:solidFill>
              <a:latin typeface="Poppins ExtraBold"/>
              <a:ea typeface="Poppins ExtraBold"/>
              <a:cs typeface="Poppins ExtraBold"/>
              <a:sym typeface="Poppins ExtraBold"/>
            </a:endParaRPr>
          </a:p>
        </p:txBody>
      </p:sp>
      <p:sp>
        <p:nvSpPr>
          <p:cNvPr id="351" name="Google Shape;351;p18">
            <a:hlinkClick r:id="rId53"/>
          </p:cNvPr>
          <p:cNvSpPr txBox="1"/>
          <p:nvPr/>
        </p:nvSpPr>
        <p:spPr>
          <a:xfrm>
            <a:off x="14428587" y="6432690"/>
            <a:ext cx="1026600" cy="8538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lang="en-US" sz="5777">
                <a:solidFill>
                  <a:srgbClr val="215D1B"/>
                </a:solidFill>
                <a:latin typeface="Poppins ExtraBold"/>
                <a:ea typeface="Poppins ExtraBold"/>
                <a:cs typeface="Poppins ExtraBold"/>
                <a:sym typeface="Poppins ExtraBold"/>
              </a:rPr>
              <a:t>10</a:t>
            </a:r>
            <a:endParaRPr sz="5777">
              <a:solidFill>
                <a:srgbClr val="215D1B"/>
              </a:solidFill>
              <a:latin typeface="Poppins ExtraBold"/>
              <a:ea typeface="Poppins ExtraBold"/>
              <a:cs typeface="Poppins ExtraBold"/>
              <a:sym typeface="Poppins Extra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9"/>
          <p:cNvSpPr/>
          <p:nvPr/>
        </p:nvSpPr>
        <p:spPr>
          <a:xfrm>
            <a:off x="757525" y="4484500"/>
            <a:ext cx="8097600" cy="4125900"/>
          </a:xfrm>
          <a:prstGeom prst="rect">
            <a:avLst/>
          </a:prstGeom>
          <a:solidFill>
            <a:srgbClr val="D9EAD3"/>
          </a:solidFill>
          <a:ln cap="flat" cmpd="sng" w="9525">
            <a:solidFill>
              <a:srgbClr val="255F1F"/>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lnSpc>
                <a:spcPct val="152000"/>
              </a:lnSpc>
              <a:spcBef>
                <a:spcPts val="0"/>
              </a:spcBef>
              <a:spcAft>
                <a:spcPts val="0"/>
              </a:spcAft>
              <a:buNone/>
            </a:pPr>
            <a:r>
              <a:rPr b="1" lang="en-US" sz="2300">
                <a:solidFill>
                  <a:srgbClr val="215D1B"/>
                </a:solidFill>
                <a:latin typeface="Poppins"/>
                <a:ea typeface="Poppins"/>
                <a:cs typeface="Poppins"/>
                <a:sym typeface="Poppins"/>
              </a:rPr>
              <a:t>Klíčové prvky:</a:t>
            </a:r>
            <a:endParaRPr sz="2000">
              <a:solidFill>
                <a:srgbClr val="215D1B"/>
              </a:solidFill>
              <a:latin typeface="Poppins"/>
              <a:ea typeface="Poppins"/>
              <a:cs typeface="Poppins"/>
              <a:sym typeface="Poppins"/>
            </a:endParaRPr>
          </a:p>
          <a:p>
            <a:pPr indent="-355600" lvl="0" marL="914400" rtl="0" algn="l">
              <a:lnSpc>
                <a:spcPct val="170000"/>
              </a:lnSpc>
              <a:spcBef>
                <a:spcPts val="0"/>
              </a:spcBef>
              <a:spcAft>
                <a:spcPts val="0"/>
              </a:spcAft>
              <a:buClr>
                <a:srgbClr val="529700"/>
              </a:buClr>
              <a:buSzPts val="2000"/>
              <a:buFont typeface="Poppins"/>
              <a:buChar char="●"/>
            </a:pPr>
            <a:r>
              <a:rPr lang="en-US" sz="2000">
                <a:solidFill>
                  <a:srgbClr val="529700"/>
                </a:solidFill>
                <a:latin typeface="Poppins"/>
                <a:ea typeface="Poppins"/>
                <a:cs typeface="Poppins"/>
                <a:sym typeface="Poppins"/>
              </a:rPr>
              <a:t>Zpochybňovat předpoklady a rozpoznávat zaujatost</a:t>
            </a:r>
            <a:endParaRPr sz="2000">
              <a:solidFill>
                <a:srgbClr val="529700"/>
              </a:solidFill>
              <a:latin typeface="Poppins"/>
              <a:ea typeface="Poppins"/>
              <a:cs typeface="Poppins"/>
              <a:sym typeface="Poppins"/>
            </a:endParaRPr>
          </a:p>
          <a:p>
            <a:pPr indent="-355600" lvl="0" marL="914400" rtl="0" algn="l">
              <a:lnSpc>
                <a:spcPct val="170000"/>
              </a:lnSpc>
              <a:spcBef>
                <a:spcPts val="0"/>
              </a:spcBef>
              <a:spcAft>
                <a:spcPts val="0"/>
              </a:spcAft>
              <a:buClr>
                <a:srgbClr val="529700"/>
              </a:buClr>
              <a:buSzPts val="2000"/>
              <a:buFont typeface="Poppins"/>
              <a:buChar char="●"/>
            </a:pPr>
            <a:r>
              <a:rPr lang="en-US" sz="2000">
                <a:solidFill>
                  <a:srgbClr val="529700"/>
                </a:solidFill>
                <a:latin typeface="Poppins"/>
                <a:ea typeface="Poppins"/>
                <a:cs typeface="Poppins"/>
                <a:sym typeface="Poppins"/>
              </a:rPr>
              <a:t>Analyzovat argumenty a zájmy, které za nimi stojí</a:t>
            </a:r>
            <a:endParaRPr sz="2000">
              <a:solidFill>
                <a:srgbClr val="529700"/>
              </a:solidFill>
              <a:latin typeface="Poppins"/>
              <a:ea typeface="Poppins"/>
              <a:cs typeface="Poppins"/>
              <a:sym typeface="Poppins"/>
            </a:endParaRPr>
          </a:p>
          <a:p>
            <a:pPr indent="-355600" lvl="0" marL="914400" rtl="0" algn="l">
              <a:lnSpc>
                <a:spcPct val="170000"/>
              </a:lnSpc>
              <a:spcBef>
                <a:spcPts val="0"/>
              </a:spcBef>
              <a:spcAft>
                <a:spcPts val="0"/>
              </a:spcAft>
              <a:buClr>
                <a:srgbClr val="529700"/>
              </a:buClr>
              <a:buSzPts val="2000"/>
              <a:buFont typeface="Poppins"/>
              <a:buChar char="●"/>
            </a:pPr>
            <a:r>
              <a:rPr lang="en-US" sz="2000">
                <a:solidFill>
                  <a:srgbClr val="529700"/>
                </a:solidFill>
                <a:latin typeface="Poppins"/>
                <a:ea typeface="Poppins"/>
                <a:cs typeface="Poppins"/>
                <a:sym typeface="Poppins"/>
              </a:rPr>
              <a:t>Vyhodnocovat důkazy a zdroje</a:t>
            </a:r>
            <a:endParaRPr sz="2000">
              <a:solidFill>
                <a:srgbClr val="529700"/>
              </a:solidFill>
              <a:latin typeface="Poppins"/>
              <a:ea typeface="Poppins"/>
              <a:cs typeface="Poppins"/>
              <a:sym typeface="Poppins"/>
            </a:endParaRPr>
          </a:p>
          <a:p>
            <a:pPr indent="-355600" lvl="0" marL="914400" rtl="0" algn="l">
              <a:lnSpc>
                <a:spcPct val="170000"/>
              </a:lnSpc>
              <a:spcBef>
                <a:spcPts val="0"/>
              </a:spcBef>
              <a:spcAft>
                <a:spcPts val="0"/>
              </a:spcAft>
              <a:buClr>
                <a:srgbClr val="529700"/>
              </a:buClr>
              <a:buSzPts val="2000"/>
              <a:buFont typeface="Poppins"/>
              <a:buChar char="●"/>
            </a:pPr>
            <a:r>
              <a:rPr lang="en-US" sz="2000">
                <a:solidFill>
                  <a:srgbClr val="529700"/>
                </a:solidFill>
                <a:latin typeface="Poppins"/>
                <a:ea typeface="Poppins"/>
                <a:cs typeface="Poppins"/>
                <a:sym typeface="Poppins"/>
              </a:rPr>
              <a:t>Chápat složitost tématu i míru nejistoty</a:t>
            </a:r>
            <a:endParaRPr sz="2000">
              <a:solidFill>
                <a:srgbClr val="529700"/>
              </a:solidFill>
              <a:latin typeface="Poppins"/>
              <a:ea typeface="Poppins"/>
              <a:cs typeface="Poppins"/>
              <a:sym typeface="Poppins"/>
            </a:endParaRPr>
          </a:p>
          <a:p>
            <a:pPr indent="-355600" lvl="0" marL="914400" rtl="0" algn="l">
              <a:lnSpc>
                <a:spcPct val="170000"/>
              </a:lnSpc>
              <a:spcBef>
                <a:spcPts val="0"/>
              </a:spcBef>
              <a:spcAft>
                <a:spcPts val="0"/>
              </a:spcAft>
              <a:buClr>
                <a:srgbClr val="529700"/>
              </a:buClr>
              <a:buSzPts val="2000"/>
              <a:buFont typeface="Poppins"/>
              <a:buChar char="●"/>
            </a:pPr>
            <a:r>
              <a:rPr lang="en-US" sz="2000">
                <a:solidFill>
                  <a:srgbClr val="529700"/>
                </a:solidFill>
                <a:latin typeface="Poppins"/>
                <a:ea typeface="Poppins"/>
                <a:cs typeface="Poppins"/>
                <a:sym typeface="Poppins"/>
              </a:rPr>
              <a:t>Přemýšlet o hodnotách a kompromisech</a:t>
            </a:r>
            <a:endParaRPr sz="2000">
              <a:solidFill>
                <a:srgbClr val="529700"/>
              </a:solidFill>
              <a:latin typeface="Poppins"/>
              <a:ea typeface="Poppins"/>
              <a:cs typeface="Poppins"/>
              <a:sym typeface="Poppins"/>
            </a:endParaRPr>
          </a:p>
        </p:txBody>
      </p:sp>
      <p:sp>
        <p:nvSpPr>
          <p:cNvPr id="357" name="Google Shape;357;p19"/>
          <p:cNvSpPr/>
          <p:nvPr/>
        </p:nvSpPr>
        <p:spPr>
          <a:xfrm>
            <a:off x="0" y="1893101"/>
            <a:ext cx="18288000" cy="945600"/>
          </a:xfrm>
          <a:prstGeom prst="rect">
            <a:avLst/>
          </a:prstGeom>
          <a:solidFill>
            <a:srgbClr val="D2E7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58" name="Google Shape;358;p19"/>
          <p:cNvSpPr txBox="1"/>
          <p:nvPr/>
        </p:nvSpPr>
        <p:spPr>
          <a:xfrm>
            <a:off x="1117500" y="3134550"/>
            <a:ext cx="15811800" cy="1168200"/>
          </a:xfrm>
          <a:prstGeom prst="rect">
            <a:avLst/>
          </a:prstGeom>
          <a:noFill/>
          <a:ln>
            <a:noFill/>
          </a:ln>
        </p:spPr>
        <p:txBody>
          <a:bodyPr anchorCtr="0" anchor="ctr" bIns="0" lIns="0" spcFirstLastPara="1" rIns="0" wrap="square" tIns="0">
            <a:noAutofit/>
          </a:bodyPr>
          <a:lstStyle/>
          <a:p>
            <a:pPr indent="0" lvl="0" marL="0" rtl="0" algn="just">
              <a:lnSpc>
                <a:spcPct val="115000"/>
              </a:lnSpc>
              <a:spcBef>
                <a:spcPts val="0"/>
              </a:spcBef>
              <a:spcAft>
                <a:spcPts val="0"/>
              </a:spcAft>
              <a:buNone/>
            </a:pPr>
            <a:r>
              <a:rPr b="1" lang="en-US" sz="2300">
                <a:solidFill>
                  <a:srgbClr val="529700"/>
                </a:solidFill>
                <a:highlight>
                  <a:srgbClr val="FFFFFF"/>
                </a:highlight>
                <a:latin typeface="Poppins"/>
                <a:ea typeface="Poppins"/>
                <a:cs typeface="Poppins"/>
                <a:sym typeface="Poppins"/>
              </a:rPr>
              <a:t>Kritické uvažování o klimatu jde dál než jen zapamatovat si fakta o změně klimatu. Je to aktivní a cílený proces, při němž žáci informace analyzují, vyhodnocují a promýšlejí, aby na jejich základě dokázali dojít k podloženým závěrům.</a:t>
            </a:r>
            <a:endParaRPr b="1" sz="2300">
              <a:solidFill>
                <a:srgbClr val="7ECB5A"/>
              </a:solidFill>
              <a:latin typeface="Poppins"/>
              <a:ea typeface="Poppins"/>
              <a:cs typeface="Poppins"/>
              <a:sym typeface="Poppins"/>
            </a:endParaRPr>
          </a:p>
        </p:txBody>
      </p:sp>
      <p:grpSp>
        <p:nvGrpSpPr>
          <p:cNvPr id="359" name="Google Shape;359;p19"/>
          <p:cNvGrpSpPr/>
          <p:nvPr/>
        </p:nvGrpSpPr>
        <p:grpSpPr>
          <a:xfrm>
            <a:off x="8107597" y="1242496"/>
            <a:ext cx="2072805" cy="714938"/>
            <a:chOff x="5865127" y="1242496"/>
            <a:chExt cx="2072805" cy="714938"/>
          </a:xfrm>
        </p:grpSpPr>
        <p:sp>
          <p:nvSpPr>
            <p:cNvPr id="360" name="Google Shape;360;p19">
              <a:hlinkClick action="ppaction://hlinksldjump" r:id="rId3"/>
            </p:cNvPr>
            <p:cNvSpPr/>
            <p:nvPr/>
          </p:nvSpPr>
          <p:spPr>
            <a:xfrm>
              <a:off x="5865127" y="1346300"/>
              <a:ext cx="20277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361" name="Google Shape;361;p19" title="Roxy's Baby Shower Invitation (1).png"/>
            <p:cNvPicPr preferRelativeResize="0"/>
            <p:nvPr/>
          </p:nvPicPr>
          <p:blipFill rotWithShape="1">
            <a:blip r:embed="rId4">
              <a:alphaModFix/>
            </a:blip>
            <a:srcRect b="34895" l="23934" r="27517" t="34617"/>
            <a:stretch/>
          </p:blipFill>
          <p:spPr>
            <a:xfrm rot="-2696825">
              <a:off x="7417220" y="1369880"/>
              <a:ext cx="467585" cy="428221"/>
            </a:xfrm>
            <a:prstGeom prst="rect">
              <a:avLst/>
            </a:prstGeom>
            <a:noFill/>
            <a:ln>
              <a:noFill/>
            </a:ln>
          </p:spPr>
        </p:pic>
        <p:sp>
          <p:nvSpPr>
            <p:cNvPr id="362" name="Google Shape;362;p19"/>
            <p:cNvSpPr txBox="1"/>
            <p:nvPr/>
          </p:nvSpPr>
          <p:spPr>
            <a:xfrm>
              <a:off x="6116036" y="1410534"/>
              <a:ext cx="1564800" cy="546900"/>
            </a:xfrm>
            <a:prstGeom prst="rect">
              <a:avLst/>
            </a:prstGeom>
            <a:noFill/>
            <a:ln>
              <a:noFill/>
            </a:ln>
          </p:spPr>
          <p:txBody>
            <a:bodyPr anchorCtr="0" anchor="t" bIns="0" lIns="0" spcFirstLastPara="1" rIns="0" wrap="square" tIns="0">
              <a:spAutoFit/>
            </a:bodyPr>
            <a:lstStyle/>
            <a:p>
              <a:pPr indent="0" lvl="0" marL="0" marR="0" rtl="0" algn="l">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5">
                    <a:extLst>
                      <a:ext uri="{A12FA001-AC4F-418D-AE19-62706E023703}">
                        <ahyp:hlinkClr val="tx"/>
                      </a:ext>
                    </a:extLst>
                  </a:hlinkClick>
                </a:rPr>
                <a:t>Všechna témata a klíčová sdělení</a:t>
              </a:r>
              <a:endParaRPr i="1" sz="1200">
                <a:solidFill>
                  <a:srgbClr val="205D1C"/>
                </a:solidFill>
                <a:latin typeface="Poppins"/>
                <a:ea typeface="Poppins"/>
                <a:cs typeface="Poppins"/>
                <a:sym typeface="Poppins"/>
              </a:endParaRPr>
            </a:p>
            <a:p>
              <a:pPr indent="0" lvl="0" marL="0" marR="0" rtl="0" algn="l">
                <a:lnSpc>
                  <a:spcPct val="96003"/>
                </a:lnSpc>
                <a:spcBef>
                  <a:spcPts val="0"/>
                </a:spcBef>
                <a:spcAft>
                  <a:spcPts val="0"/>
                </a:spcAft>
                <a:buNone/>
              </a:pPr>
              <a:r>
                <a:t/>
              </a:r>
              <a:endParaRPr i="1" sz="1300">
                <a:solidFill>
                  <a:srgbClr val="205D1C"/>
                </a:solidFill>
                <a:latin typeface="Poppins"/>
                <a:ea typeface="Poppins"/>
                <a:cs typeface="Poppins"/>
                <a:sym typeface="Poppins"/>
              </a:endParaRPr>
            </a:p>
          </p:txBody>
        </p:sp>
      </p:grpSp>
      <p:grpSp>
        <p:nvGrpSpPr>
          <p:cNvPr id="363" name="Google Shape;363;p19"/>
          <p:cNvGrpSpPr/>
          <p:nvPr/>
        </p:nvGrpSpPr>
        <p:grpSpPr>
          <a:xfrm>
            <a:off x="6183064" y="9400765"/>
            <a:ext cx="5921872" cy="738476"/>
            <a:chOff x="7988113" y="9400765"/>
            <a:chExt cx="5921872" cy="738476"/>
          </a:xfrm>
        </p:grpSpPr>
        <p:sp>
          <p:nvSpPr>
            <p:cNvPr id="364" name="Google Shape;364;p19">
              <a:hlinkClick action="ppaction://hlinksldjump" r:id="rId6"/>
            </p:cNvPr>
            <p:cNvSpPr/>
            <p:nvPr/>
          </p:nvSpPr>
          <p:spPr>
            <a:xfrm>
              <a:off x="8043310" y="9533591"/>
              <a:ext cx="27552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365" name="Google Shape;365;p19"/>
            <p:cNvSpPr txBox="1"/>
            <p:nvPr/>
          </p:nvSpPr>
          <p:spPr>
            <a:xfrm>
              <a:off x="8473648" y="9674643"/>
              <a:ext cx="2186400" cy="1773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7">
                    <a:extLst>
                      <a:ext uri="{A12FA001-AC4F-418D-AE19-62706E023703}">
                        <ahyp:hlinkClr val="tx"/>
                      </a:ext>
                    </a:extLst>
                  </a:hlinkClick>
                </a:rPr>
                <a:t>Tři způsoby využití mikrolekcí</a:t>
              </a:r>
              <a:endParaRPr i="1" sz="1200">
                <a:solidFill>
                  <a:srgbClr val="205D1C"/>
                </a:solidFill>
                <a:latin typeface="Poppins"/>
                <a:ea typeface="Poppins"/>
                <a:cs typeface="Poppins"/>
                <a:sym typeface="Poppins"/>
              </a:endParaRPr>
            </a:p>
          </p:txBody>
        </p:sp>
        <p:pic>
          <p:nvPicPr>
            <p:cNvPr id="366" name="Google Shape;366;p19" title="Roxy's Baby Shower Invitation (1).png"/>
            <p:cNvPicPr preferRelativeResize="0"/>
            <p:nvPr/>
          </p:nvPicPr>
          <p:blipFill rotWithShape="1">
            <a:blip r:embed="rId4">
              <a:alphaModFix/>
            </a:blip>
            <a:srcRect b="34895" l="23934" r="27517" t="34617"/>
            <a:stretch/>
          </p:blipFill>
          <p:spPr>
            <a:xfrm flipH="1" rot="2696825">
              <a:off x="8041241" y="9528150"/>
              <a:ext cx="467585" cy="428221"/>
            </a:xfrm>
            <a:prstGeom prst="rect">
              <a:avLst/>
            </a:prstGeom>
            <a:noFill/>
            <a:ln>
              <a:noFill/>
            </a:ln>
          </p:spPr>
        </p:pic>
        <p:sp>
          <p:nvSpPr>
            <p:cNvPr id="367" name="Google Shape;367;p19">
              <a:hlinkClick action="ppaction://hlinksldjump" r:id="rId8"/>
            </p:cNvPr>
            <p:cNvSpPr/>
            <p:nvPr/>
          </p:nvSpPr>
          <p:spPr>
            <a:xfrm>
              <a:off x="11154786" y="9534657"/>
              <a:ext cx="2755200" cy="455100"/>
            </a:xfrm>
            <a:prstGeom prst="roundRect">
              <a:avLst>
                <a:gd fmla="val 16667" name="adj"/>
              </a:avLst>
            </a:prstGeom>
            <a:solidFill>
              <a:srgbClr val="D2E7CA"/>
            </a:solidFill>
            <a:ln>
              <a:noFill/>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368" name="Google Shape;368;p19"/>
            <p:cNvSpPr txBox="1"/>
            <p:nvPr/>
          </p:nvSpPr>
          <p:spPr>
            <a:xfrm>
              <a:off x="11681927" y="9659956"/>
              <a:ext cx="2186400" cy="1773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9">
                    <a:extLst>
                      <a:ext uri="{A12FA001-AC4F-418D-AE19-62706E023703}">
                        <ahyp:hlinkClr val="tx"/>
                      </a:ext>
                    </a:extLst>
                  </a:hlinkClick>
                </a:rPr>
                <a:t>Mikrocertifikace</a:t>
              </a:r>
              <a:endParaRPr i="1" sz="1200">
                <a:solidFill>
                  <a:srgbClr val="205D1C"/>
                </a:solidFill>
                <a:latin typeface="Poppins"/>
                <a:ea typeface="Poppins"/>
                <a:cs typeface="Poppins"/>
                <a:sym typeface="Poppins"/>
              </a:endParaRPr>
            </a:p>
          </p:txBody>
        </p:sp>
        <p:pic>
          <p:nvPicPr>
            <p:cNvPr id="369" name="Google Shape;369;p19" title="Roxy's Baby Shower Invitation (1).png"/>
            <p:cNvPicPr preferRelativeResize="0"/>
            <p:nvPr/>
          </p:nvPicPr>
          <p:blipFill rotWithShape="1">
            <a:blip r:embed="rId4">
              <a:alphaModFix/>
            </a:blip>
            <a:srcRect b="34895" l="23934" r="27517" t="34617"/>
            <a:stretch/>
          </p:blipFill>
          <p:spPr>
            <a:xfrm flipH="1" rot="2696825">
              <a:off x="11152716" y="9583635"/>
              <a:ext cx="467585" cy="428221"/>
            </a:xfrm>
            <a:prstGeom prst="rect">
              <a:avLst/>
            </a:prstGeom>
            <a:noFill/>
            <a:ln>
              <a:noFill/>
            </a:ln>
          </p:spPr>
        </p:pic>
      </p:grpSp>
      <p:sp>
        <p:nvSpPr>
          <p:cNvPr id="370" name="Google Shape;370;p19"/>
          <p:cNvSpPr txBox="1"/>
          <p:nvPr/>
        </p:nvSpPr>
        <p:spPr>
          <a:xfrm>
            <a:off x="156073" y="1990542"/>
            <a:ext cx="18140700" cy="7503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5077">
                <a:solidFill>
                  <a:srgbClr val="215D1B"/>
                </a:solidFill>
                <a:latin typeface="Poppins ExtraBold"/>
                <a:ea typeface="Poppins ExtraBold"/>
                <a:cs typeface="Poppins ExtraBold"/>
                <a:sym typeface="Poppins ExtraBold"/>
              </a:rPr>
              <a:t>Úvod ke kritickému myšlení ve výuce</a:t>
            </a:r>
            <a:endParaRPr i="1" sz="5077">
              <a:solidFill>
                <a:srgbClr val="215D1B"/>
              </a:solidFill>
              <a:latin typeface="Poppins ExtraBold"/>
              <a:ea typeface="Poppins ExtraBold"/>
              <a:cs typeface="Poppins ExtraBold"/>
              <a:sym typeface="Poppins ExtraBold"/>
            </a:endParaRPr>
          </a:p>
        </p:txBody>
      </p:sp>
      <p:sp>
        <p:nvSpPr>
          <p:cNvPr id="371" name="Google Shape;371;p19"/>
          <p:cNvSpPr/>
          <p:nvPr/>
        </p:nvSpPr>
        <p:spPr>
          <a:xfrm>
            <a:off x="9005550" y="4484500"/>
            <a:ext cx="8419800" cy="41259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457200" lvl="0" marL="0" rtl="0" algn="l">
              <a:lnSpc>
                <a:spcPct val="152000"/>
              </a:lnSpc>
              <a:spcBef>
                <a:spcPts val="0"/>
              </a:spcBef>
              <a:spcAft>
                <a:spcPts val="0"/>
              </a:spcAft>
              <a:buNone/>
            </a:pPr>
            <a:r>
              <a:rPr b="1" lang="en-US" sz="2300">
                <a:solidFill>
                  <a:srgbClr val="215D1B"/>
                </a:solidFill>
                <a:latin typeface="Poppins"/>
                <a:ea typeface="Poppins"/>
                <a:cs typeface="Poppins"/>
                <a:sym typeface="Poppins"/>
              </a:rPr>
              <a:t>Proč je to důležité</a:t>
            </a:r>
            <a:r>
              <a:rPr b="1" lang="en-US" sz="2300">
                <a:solidFill>
                  <a:srgbClr val="215D1B"/>
                </a:solidFill>
                <a:latin typeface="Poppins"/>
                <a:ea typeface="Poppins"/>
                <a:cs typeface="Poppins"/>
                <a:sym typeface="Poppins"/>
              </a:rPr>
              <a:t>:</a:t>
            </a:r>
            <a:endParaRPr sz="2000">
              <a:solidFill>
                <a:srgbClr val="215D1B"/>
              </a:solidFill>
              <a:latin typeface="Poppins"/>
              <a:ea typeface="Poppins"/>
              <a:cs typeface="Poppins"/>
              <a:sym typeface="Poppins"/>
            </a:endParaRPr>
          </a:p>
          <a:p>
            <a:pPr indent="-355600" lvl="0" marL="914400" rtl="0" algn="l">
              <a:lnSpc>
                <a:spcPct val="160000"/>
              </a:lnSpc>
              <a:spcBef>
                <a:spcPts val="0"/>
              </a:spcBef>
              <a:spcAft>
                <a:spcPts val="0"/>
              </a:spcAft>
              <a:buClr>
                <a:srgbClr val="529700"/>
              </a:buClr>
              <a:buSzPts val="2000"/>
              <a:buFont typeface="Poppins"/>
              <a:buChar char="●"/>
            </a:pPr>
            <a:r>
              <a:rPr lang="en-US" sz="2000">
                <a:solidFill>
                  <a:srgbClr val="529700"/>
                </a:solidFill>
                <a:latin typeface="Poppins"/>
                <a:ea typeface="Poppins"/>
                <a:cs typeface="Poppins"/>
                <a:sym typeface="Poppins"/>
              </a:rPr>
              <a:t>Pomáhá předcházet pasivnímu přijímání informací i „únavě z klimatu“.</a:t>
            </a:r>
            <a:endParaRPr sz="2000">
              <a:solidFill>
                <a:srgbClr val="529700"/>
              </a:solidFill>
              <a:latin typeface="Poppins"/>
              <a:ea typeface="Poppins"/>
              <a:cs typeface="Poppins"/>
              <a:sym typeface="Poppins"/>
            </a:endParaRPr>
          </a:p>
          <a:p>
            <a:pPr indent="-355600" lvl="0" marL="914400" marR="0" rtl="0" algn="l">
              <a:lnSpc>
                <a:spcPct val="160000"/>
              </a:lnSpc>
              <a:spcBef>
                <a:spcPts val="0"/>
              </a:spcBef>
              <a:spcAft>
                <a:spcPts val="0"/>
              </a:spcAft>
              <a:buClr>
                <a:srgbClr val="529700"/>
              </a:buClr>
              <a:buSzPts val="2000"/>
              <a:buFont typeface="Poppins"/>
              <a:buChar char="●"/>
            </a:pPr>
            <a:r>
              <a:rPr lang="en-US" sz="2000">
                <a:solidFill>
                  <a:srgbClr val="529700"/>
                </a:solidFill>
                <a:latin typeface="Poppins"/>
                <a:ea typeface="Poppins"/>
                <a:cs typeface="Poppins"/>
                <a:sym typeface="Poppins"/>
              </a:rPr>
              <a:t>Vyhýbá se moralizování a místo toho podporuje skutečné porozumění.</a:t>
            </a:r>
            <a:endParaRPr sz="2000">
              <a:solidFill>
                <a:srgbClr val="529700"/>
              </a:solidFill>
              <a:latin typeface="Poppins"/>
              <a:ea typeface="Poppins"/>
              <a:cs typeface="Poppins"/>
              <a:sym typeface="Poppins"/>
            </a:endParaRPr>
          </a:p>
          <a:p>
            <a:pPr indent="-355600" lvl="0" marL="914400" marR="0" rtl="0" algn="l">
              <a:lnSpc>
                <a:spcPct val="160000"/>
              </a:lnSpc>
              <a:spcBef>
                <a:spcPts val="0"/>
              </a:spcBef>
              <a:spcAft>
                <a:spcPts val="0"/>
              </a:spcAft>
              <a:buClr>
                <a:srgbClr val="529700"/>
              </a:buClr>
              <a:buSzPts val="2000"/>
              <a:buFont typeface="Poppins"/>
              <a:buChar char="●"/>
            </a:pPr>
            <a:r>
              <a:rPr lang="en-US" sz="2000">
                <a:solidFill>
                  <a:srgbClr val="529700"/>
                </a:solidFill>
                <a:latin typeface="Poppins"/>
                <a:ea typeface="Poppins"/>
                <a:cs typeface="Poppins"/>
                <a:sym typeface="Poppins"/>
              </a:rPr>
              <a:t>Umožňuje žákům aktivně se zapojit, orientovat se v protichůdných informacích a dělat promyšlená, informovaná rozhodnutí o klimatických opatřeních.</a:t>
            </a:r>
            <a:endParaRPr sz="2000">
              <a:solidFill>
                <a:srgbClr val="529700"/>
              </a:solidFill>
              <a:latin typeface="Poppins"/>
              <a:ea typeface="Poppins"/>
              <a:cs typeface="Poppins"/>
              <a:sym typeface="Poppins"/>
            </a:endParaRPr>
          </a:p>
        </p:txBody>
      </p:sp>
      <p:sp>
        <p:nvSpPr>
          <p:cNvPr id="372" name="Google Shape;372;p19"/>
          <p:cNvSpPr txBox="1"/>
          <p:nvPr/>
        </p:nvSpPr>
        <p:spPr>
          <a:xfrm>
            <a:off x="4350375" y="8744150"/>
            <a:ext cx="9516000" cy="45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800" u="sng">
                <a:solidFill>
                  <a:srgbClr val="205D1C"/>
                </a:solidFill>
                <a:latin typeface="Poppins"/>
                <a:ea typeface="Poppins"/>
                <a:cs typeface="Poppins"/>
                <a:sym typeface="Poppins"/>
                <a:hlinkClick r:id="rId10">
                  <a:extLst>
                    <a:ext uri="{A12FA001-AC4F-418D-AE19-62706E023703}">
                      <ahyp:hlinkClr val="tx"/>
                    </a:ext>
                  </a:extLst>
                </a:hlinkClick>
              </a:rPr>
              <a:t>Plné znění: Jak přinést kritické myšlení do výuky (klikněte pro více informací)</a:t>
            </a:r>
            <a:endParaRPr b="1" sz="1800" u="sng">
              <a:solidFill>
                <a:srgbClr val="205D1C"/>
              </a:solidFill>
              <a:latin typeface="Poppins"/>
              <a:ea typeface="Poppins"/>
              <a:cs typeface="Poppins"/>
              <a:sym typeface="Poppins"/>
            </a:endParaRPr>
          </a:p>
          <a:p>
            <a:pPr indent="0" lvl="0" marL="0" rtl="0" algn="l">
              <a:spcBef>
                <a:spcPts val="0"/>
              </a:spcBef>
              <a:spcAft>
                <a:spcPts val="0"/>
              </a:spcAft>
              <a:buNone/>
            </a:pPr>
            <a:r>
              <a:t/>
            </a:r>
            <a:endParaRPr b="1" sz="2000" u="sng">
              <a:solidFill>
                <a:srgbClr val="205D1C"/>
              </a:solidFill>
              <a:latin typeface="Poppins"/>
              <a:ea typeface="Poppins"/>
              <a:cs typeface="Poppins"/>
              <a:sym typeface="Poppins"/>
            </a:endParaRPr>
          </a:p>
        </p:txBody>
      </p:sp>
      <p:pic>
        <p:nvPicPr>
          <p:cNvPr id="373" name="Google Shape;373;p19" title="Screenshot 2025-10-06 at 22.17.38.png"/>
          <p:cNvPicPr preferRelativeResize="0"/>
          <p:nvPr/>
        </p:nvPicPr>
        <p:blipFill>
          <a:blip r:embed="rId11">
            <a:alphaModFix/>
          </a:blip>
          <a:stretch>
            <a:fillRect/>
          </a:stretch>
        </p:blipFill>
        <p:spPr>
          <a:xfrm>
            <a:off x="3581914" y="8815775"/>
            <a:ext cx="768467" cy="585000"/>
          </a:xfrm>
          <a:prstGeom prst="rect">
            <a:avLst/>
          </a:prstGeom>
          <a:noFill/>
          <a:ln>
            <a:noFill/>
          </a:ln>
        </p:spPr>
      </p:pic>
      <p:grpSp>
        <p:nvGrpSpPr>
          <p:cNvPr id="374" name="Google Shape;374;p19"/>
          <p:cNvGrpSpPr/>
          <p:nvPr/>
        </p:nvGrpSpPr>
        <p:grpSpPr>
          <a:xfrm>
            <a:off x="-35800" y="-209548"/>
            <a:ext cx="18288352" cy="1386967"/>
            <a:chOff x="0" y="-123825"/>
            <a:chExt cx="4503300" cy="888000"/>
          </a:xfrm>
        </p:grpSpPr>
        <p:sp>
          <p:nvSpPr>
            <p:cNvPr id="375" name="Google Shape;375;p19"/>
            <p:cNvSpPr/>
            <p:nvPr/>
          </p:nvSpPr>
          <p:spPr>
            <a:xfrm>
              <a:off x="0" y="0"/>
              <a:ext cx="4503162" cy="764056"/>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9"/>
            <p:cNvSpPr txBox="1"/>
            <p:nvPr/>
          </p:nvSpPr>
          <p:spPr>
            <a:xfrm>
              <a:off x="0" y="-123825"/>
              <a:ext cx="4503300" cy="888000"/>
            </a:xfrm>
            <a:prstGeom prst="rect">
              <a:avLst/>
            </a:prstGeom>
            <a:noFill/>
            <a:ln>
              <a:noFill/>
            </a:ln>
          </p:spPr>
          <p:txBody>
            <a:bodyPr anchorCtr="0" anchor="ctr" bIns="50800" lIns="50800" spcFirstLastPara="1" rIns="50800" wrap="square" tIns="50800">
              <a:noAutofit/>
            </a:bodyPr>
            <a:lstStyle/>
            <a:p>
              <a:pPr indent="0" lvl="0" marL="0" marR="0" rtl="0" algn="ctr">
                <a:lnSpc>
                  <a:spcPct val="217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7" name="Google Shape;377;p19"/>
          <p:cNvSpPr/>
          <p:nvPr/>
        </p:nvSpPr>
        <p:spPr>
          <a:xfrm>
            <a:off x="6447336" y="204775"/>
            <a:ext cx="3424500" cy="5313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378" name="Google Shape;378;p19">
            <a:hlinkClick action="ppaction://hlinksldjump" r:id="rId12"/>
          </p:cNvPr>
          <p:cNvSpPr/>
          <p:nvPr/>
        </p:nvSpPr>
        <p:spPr>
          <a:xfrm>
            <a:off x="806969" y="177175"/>
            <a:ext cx="1166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379" name="Google Shape;379;p19"/>
          <p:cNvSpPr txBox="1"/>
          <p:nvPr/>
        </p:nvSpPr>
        <p:spPr>
          <a:xfrm>
            <a:off x="954628" y="279237"/>
            <a:ext cx="10266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2"/>
                </a:solidFill>
                <a:uFill>
                  <a:noFill/>
                </a:uFill>
                <a:latin typeface="Poppins"/>
                <a:ea typeface="Poppins"/>
                <a:cs typeface="Poppins"/>
                <a:sym typeface="Poppins"/>
                <a:hlinkClick action="ppaction://hlinksldjump" r:id="rId13">
                  <a:extLst>
                    <a:ext uri="{A12FA001-AC4F-418D-AE19-62706E023703}">
                      <ahyp:hlinkClr val="tx"/>
                    </a:ext>
                  </a:extLst>
                </a:hlinkClick>
              </a:rPr>
              <a:t>Domů</a:t>
            </a:r>
            <a:endParaRPr sz="2077">
              <a:solidFill>
                <a:schemeClr val="lt2"/>
              </a:solidFill>
              <a:latin typeface="Poppins"/>
              <a:ea typeface="Poppins"/>
              <a:cs typeface="Poppins"/>
              <a:sym typeface="Poppins"/>
            </a:endParaRPr>
          </a:p>
        </p:txBody>
      </p:sp>
      <p:sp>
        <p:nvSpPr>
          <p:cNvPr id="380" name="Google Shape;380;p19"/>
          <p:cNvSpPr txBox="1"/>
          <p:nvPr/>
        </p:nvSpPr>
        <p:spPr>
          <a:xfrm>
            <a:off x="2482056" y="318115"/>
            <a:ext cx="3708000" cy="3069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None/>
            </a:pPr>
            <a:r>
              <a:rPr lang="en-US" sz="2077">
                <a:solidFill>
                  <a:schemeClr val="lt1"/>
                </a:solidFill>
                <a:latin typeface="Poppins"/>
                <a:ea typeface="Poppins"/>
                <a:cs typeface="Poppins"/>
                <a:sym typeface="Poppins"/>
              </a:rPr>
              <a:t>Úvod k příručce</a:t>
            </a:r>
            <a:endParaRPr sz="2077">
              <a:solidFill>
                <a:srgbClr val="FFFFFF"/>
              </a:solidFill>
              <a:latin typeface="Poppins"/>
              <a:ea typeface="Poppins"/>
              <a:cs typeface="Poppins"/>
              <a:sym typeface="Poppins"/>
            </a:endParaRPr>
          </a:p>
        </p:txBody>
      </p:sp>
      <p:grpSp>
        <p:nvGrpSpPr>
          <p:cNvPr id="381" name="Google Shape;381;p19"/>
          <p:cNvGrpSpPr/>
          <p:nvPr/>
        </p:nvGrpSpPr>
        <p:grpSpPr>
          <a:xfrm>
            <a:off x="16146236" y="-126113"/>
            <a:ext cx="1166332" cy="1536949"/>
            <a:chOff x="0" y="-57150"/>
            <a:chExt cx="660400" cy="1133861"/>
          </a:xfrm>
        </p:grpSpPr>
        <p:sp>
          <p:nvSpPr>
            <p:cNvPr id="382" name="Google Shape;382;p19"/>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9"/>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4" name="Google Shape;384;p19"/>
          <p:cNvSpPr txBox="1"/>
          <p:nvPr/>
        </p:nvSpPr>
        <p:spPr>
          <a:xfrm>
            <a:off x="6608025" y="318132"/>
            <a:ext cx="35427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77">
                <a:solidFill>
                  <a:schemeClr val="lt1"/>
                </a:solidFill>
                <a:latin typeface="Poppins ExtraBold"/>
                <a:ea typeface="Poppins ExtraBold"/>
                <a:cs typeface="Poppins ExtraBold"/>
                <a:sym typeface="Poppins ExtraBold"/>
              </a:rPr>
              <a:t>Používání mikrolekcí</a:t>
            </a:r>
            <a:endParaRPr>
              <a:latin typeface="Poppins ExtraBold"/>
              <a:ea typeface="Poppins ExtraBold"/>
              <a:cs typeface="Poppins ExtraBold"/>
              <a:sym typeface="Poppins ExtraBold"/>
            </a:endParaRPr>
          </a:p>
        </p:txBody>
      </p:sp>
      <p:sp>
        <p:nvSpPr>
          <p:cNvPr id="385" name="Google Shape;385;p19"/>
          <p:cNvSpPr txBox="1"/>
          <p:nvPr/>
        </p:nvSpPr>
        <p:spPr>
          <a:xfrm>
            <a:off x="10561974" y="335457"/>
            <a:ext cx="5429100" cy="6138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77">
                <a:solidFill>
                  <a:schemeClr val="lt1"/>
                </a:solidFill>
                <a:latin typeface="Poppins"/>
                <a:ea typeface="Poppins"/>
                <a:cs typeface="Poppins"/>
                <a:sym typeface="Poppins"/>
              </a:rPr>
              <a:t>Šablony a nástroje pro kritické myšlení</a:t>
            </a:r>
            <a:endParaRPr sz="2077">
              <a:solidFill>
                <a:schemeClr val="lt1"/>
              </a:solidFill>
              <a:latin typeface="Poppins"/>
              <a:ea typeface="Poppins"/>
              <a:cs typeface="Poppins"/>
              <a:sym typeface="Poppins"/>
            </a:endParaRPr>
          </a:p>
          <a:p>
            <a:pPr indent="0" lvl="0" marL="0" marR="0" rtl="0" algn="l">
              <a:lnSpc>
                <a:spcPct val="96003"/>
              </a:lnSpc>
              <a:spcBef>
                <a:spcPts val="0"/>
              </a:spcBef>
              <a:spcAft>
                <a:spcPts val="0"/>
              </a:spcAft>
              <a:buNone/>
            </a:pPr>
            <a:r>
              <a:t/>
            </a:r>
            <a:endParaRPr sz="2077">
              <a:solidFill>
                <a:srgbClr val="FFFFFF"/>
              </a:solidFill>
              <a:latin typeface="Poppins"/>
              <a:ea typeface="Poppins"/>
              <a:cs typeface="Poppins"/>
              <a:sym typeface="Poppins"/>
            </a:endParaRPr>
          </a:p>
        </p:txBody>
      </p:sp>
      <p:sp>
        <p:nvSpPr>
          <p:cNvPr id="386" name="Google Shape;386;p19">
            <a:hlinkClick action="ppaction://hlinksldjump" r:id="rId14"/>
          </p:cNvPr>
          <p:cNvSpPr/>
          <p:nvPr/>
        </p:nvSpPr>
        <p:spPr>
          <a:xfrm>
            <a:off x="10351273" y="249475"/>
            <a:ext cx="5594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87" name="Google Shape;387;p19"/>
          <p:cNvSpPr/>
          <p:nvPr/>
        </p:nvSpPr>
        <p:spPr>
          <a:xfrm flipH="1">
            <a:off x="7688664" y="471035"/>
            <a:ext cx="1166332" cy="531244"/>
          </a:xfrm>
          <a:custGeom>
            <a:rect b="b" l="l" r="r" t="t"/>
            <a:pathLst>
              <a:path extrusionOk="0" h="531244" w="1166332">
                <a:moveTo>
                  <a:pt x="1166331" y="0"/>
                </a:moveTo>
                <a:lnTo>
                  <a:pt x="0" y="0"/>
                </a:lnTo>
                <a:lnTo>
                  <a:pt x="0" y="531244"/>
                </a:lnTo>
                <a:lnTo>
                  <a:pt x="1166331" y="531244"/>
                </a:lnTo>
                <a:lnTo>
                  <a:pt x="1166331" y="0"/>
                </a:lnTo>
                <a:close/>
              </a:path>
            </a:pathLst>
          </a:custGeom>
          <a:blipFill rotWithShape="1">
            <a:blip r:embed="rId15">
              <a:alphaModFix/>
            </a:blip>
            <a:stretch>
              <a:fillRect b="-20974" l="0" r="-264537" t="-679281"/>
            </a:stretch>
          </a:blipFill>
          <a:ln>
            <a:noFill/>
          </a:ln>
        </p:spPr>
      </p:sp>
      <p:sp>
        <p:nvSpPr>
          <p:cNvPr id="388" name="Google Shape;388;p19">
            <a:hlinkClick action="ppaction://hlinksldjump" r:id="rId16"/>
          </p:cNvPr>
          <p:cNvSpPr/>
          <p:nvPr/>
        </p:nvSpPr>
        <p:spPr>
          <a:xfrm>
            <a:off x="2439011" y="167025"/>
            <a:ext cx="35427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89" name="Google Shape;389;p19"/>
          <p:cNvPicPr preferRelativeResize="0"/>
          <p:nvPr/>
        </p:nvPicPr>
        <p:blipFill rotWithShape="1">
          <a:blip r:embed="rId17">
            <a:alphaModFix/>
          </a:blip>
          <a:srcRect b="53006" l="21602" r="64574" t="21843"/>
          <a:stretch/>
        </p:blipFill>
        <p:spPr>
          <a:xfrm>
            <a:off x="15979207" y="-253343"/>
            <a:ext cx="1501824" cy="15369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0"/>
          <p:cNvSpPr/>
          <p:nvPr/>
        </p:nvSpPr>
        <p:spPr>
          <a:xfrm>
            <a:off x="0" y="1893101"/>
            <a:ext cx="18288000" cy="945600"/>
          </a:xfrm>
          <a:prstGeom prst="rect">
            <a:avLst/>
          </a:prstGeom>
          <a:solidFill>
            <a:srgbClr val="D2E7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95" name="Google Shape;395;p20"/>
          <p:cNvSpPr txBox="1"/>
          <p:nvPr/>
        </p:nvSpPr>
        <p:spPr>
          <a:xfrm>
            <a:off x="156073" y="1990542"/>
            <a:ext cx="18140700" cy="7503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5077">
                <a:solidFill>
                  <a:srgbClr val="396D32"/>
                </a:solidFill>
                <a:latin typeface="Poppins ExtraBold"/>
                <a:ea typeface="Poppins ExtraBold"/>
                <a:cs typeface="Poppins ExtraBold"/>
                <a:sym typeface="Poppins ExtraBold"/>
              </a:rPr>
              <a:t>Tři způsoby využití mikrolekcí</a:t>
            </a:r>
            <a:endParaRPr i="1" sz="5077">
              <a:solidFill>
                <a:srgbClr val="396D32"/>
              </a:solidFill>
              <a:latin typeface="Poppins ExtraBold"/>
              <a:ea typeface="Poppins ExtraBold"/>
              <a:cs typeface="Poppins ExtraBold"/>
              <a:sym typeface="Poppins ExtraBold"/>
            </a:endParaRPr>
          </a:p>
        </p:txBody>
      </p:sp>
      <p:sp>
        <p:nvSpPr>
          <p:cNvPr id="396" name="Google Shape;396;p20">
            <a:hlinkClick action="ppaction://hlinksldjump" r:id="rId3"/>
          </p:cNvPr>
          <p:cNvSpPr/>
          <p:nvPr/>
        </p:nvSpPr>
        <p:spPr>
          <a:xfrm>
            <a:off x="5865127" y="1346300"/>
            <a:ext cx="20277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397" name="Google Shape;397;p20" title="Roxy's Baby Shower Invitation (1).png"/>
          <p:cNvPicPr preferRelativeResize="0"/>
          <p:nvPr/>
        </p:nvPicPr>
        <p:blipFill rotWithShape="1">
          <a:blip r:embed="rId4">
            <a:alphaModFix/>
          </a:blip>
          <a:srcRect b="34895" l="23934" r="27517" t="34617"/>
          <a:stretch/>
        </p:blipFill>
        <p:spPr>
          <a:xfrm rot="-2696825">
            <a:off x="7417220" y="1369880"/>
            <a:ext cx="467585" cy="428221"/>
          </a:xfrm>
          <a:prstGeom prst="rect">
            <a:avLst/>
          </a:prstGeom>
          <a:noFill/>
          <a:ln>
            <a:noFill/>
          </a:ln>
        </p:spPr>
      </p:pic>
      <p:sp>
        <p:nvSpPr>
          <p:cNvPr id="398" name="Google Shape;398;p20"/>
          <p:cNvSpPr txBox="1"/>
          <p:nvPr/>
        </p:nvSpPr>
        <p:spPr>
          <a:xfrm>
            <a:off x="6116036" y="1410534"/>
            <a:ext cx="1564800" cy="3546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5">
                  <a:extLst>
                    <a:ext uri="{A12FA001-AC4F-418D-AE19-62706E023703}">
                      <ahyp:hlinkClr val="tx"/>
                    </a:ext>
                  </a:extLst>
                </a:hlinkClick>
              </a:rPr>
              <a:t>Všechna témata a klíčová sdělení</a:t>
            </a:r>
            <a:endParaRPr i="1" sz="1200">
              <a:solidFill>
                <a:srgbClr val="205D1C"/>
              </a:solidFill>
              <a:latin typeface="Poppins"/>
              <a:ea typeface="Poppins"/>
              <a:cs typeface="Poppins"/>
              <a:sym typeface="Poppins"/>
            </a:endParaRPr>
          </a:p>
        </p:txBody>
      </p:sp>
      <p:sp>
        <p:nvSpPr>
          <p:cNvPr id="399" name="Google Shape;399;p20">
            <a:hlinkClick action="ppaction://hlinksldjump" r:id="rId6"/>
          </p:cNvPr>
          <p:cNvSpPr/>
          <p:nvPr/>
        </p:nvSpPr>
        <p:spPr>
          <a:xfrm>
            <a:off x="8107597" y="1346300"/>
            <a:ext cx="20277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400" name="Google Shape;400;p20" title="Roxy's Baby Shower Invitation (1).png"/>
          <p:cNvPicPr preferRelativeResize="0"/>
          <p:nvPr/>
        </p:nvPicPr>
        <p:blipFill rotWithShape="1">
          <a:blip r:embed="rId4">
            <a:alphaModFix/>
          </a:blip>
          <a:srcRect b="34895" l="23934" r="27517" t="34617"/>
          <a:stretch/>
        </p:blipFill>
        <p:spPr>
          <a:xfrm rot="-2696825">
            <a:off x="9659691" y="1369880"/>
            <a:ext cx="467585" cy="428221"/>
          </a:xfrm>
          <a:prstGeom prst="rect">
            <a:avLst/>
          </a:prstGeom>
          <a:noFill/>
          <a:ln>
            <a:noFill/>
          </a:ln>
        </p:spPr>
      </p:pic>
      <p:sp>
        <p:nvSpPr>
          <p:cNvPr id="401" name="Google Shape;401;p20"/>
          <p:cNvSpPr txBox="1"/>
          <p:nvPr/>
        </p:nvSpPr>
        <p:spPr>
          <a:xfrm>
            <a:off x="8203651" y="1410519"/>
            <a:ext cx="1585200" cy="54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7">
                  <a:extLst>
                    <a:ext uri="{A12FA001-AC4F-418D-AE19-62706E023703}">
                      <ahyp:hlinkClr val="tx"/>
                    </a:ext>
                  </a:extLst>
                </a:hlinkClick>
              </a:rPr>
              <a:t>Úvod ke kritickému myšlení ve výuce</a:t>
            </a:r>
            <a:endParaRPr i="1" sz="1200">
              <a:solidFill>
                <a:srgbClr val="205D1C"/>
              </a:solidFill>
              <a:latin typeface="Poppins"/>
              <a:ea typeface="Poppins"/>
              <a:cs typeface="Poppins"/>
              <a:sym typeface="Poppins"/>
            </a:endParaRPr>
          </a:p>
          <a:p>
            <a:pPr indent="0" lvl="0" marL="0" marR="0" rtl="0" algn="l">
              <a:lnSpc>
                <a:spcPct val="96003"/>
              </a:lnSpc>
              <a:spcBef>
                <a:spcPts val="0"/>
              </a:spcBef>
              <a:spcAft>
                <a:spcPts val="0"/>
              </a:spcAft>
              <a:buNone/>
            </a:pPr>
            <a:r>
              <a:t/>
            </a:r>
            <a:endParaRPr i="1" sz="1300">
              <a:solidFill>
                <a:srgbClr val="205D1C"/>
              </a:solidFill>
              <a:latin typeface="Poppins"/>
              <a:ea typeface="Poppins"/>
              <a:cs typeface="Poppins"/>
              <a:sym typeface="Poppins"/>
            </a:endParaRPr>
          </a:p>
        </p:txBody>
      </p:sp>
      <p:grpSp>
        <p:nvGrpSpPr>
          <p:cNvPr id="402" name="Google Shape;402;p20"/>
          <p:cNvGrpSpPr/>
          <p:nvPr/>
        </p:nvGrpSpPr>
        <p:grpSpPr>
          <a:xfrm>
            <a:off x="7738801" y="9456250"/>
            <a:ext cx="2810397" cy="682990"/>
            <a:chOff x="9294539" y="9456250"/>
            <a:chExt cx="2810397" cy="682990"/>
          </a:xfrm>
        </p:grpSpPr>
        <p:sp>
          <p:nvSpPr>
            <p:cNvPr id="403" name="Google Shape;403;p20">
              <a:hlinkClick action="ppaction://hlinksldjump" r:id="rId8"/>
            </p:cNvPr>
            <p:cNvSpPr/>
            <p:nvPr/>
          </p:nvSpPr>
          <p:spPr>
            <a:xfrm>
              <a:off x="9349736" y="9534657"/>
              <a:ext cx="2755200" cy="455100"/>
            </a:xfrm>
            <a:prstGeom prst="roundRect">
              <a:avLst>
                <a:gd fmla="val 16667" name="adj"/>
              </a:avLst>
            </a:prstGeom>
            <a:solidFill>
              <a:srgbClr val="D2E7CA"/>
            </a:solidFill>
            <a:ln>
              <a:noFill/>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sp>
          <p:nvSpPr>
            <p:cNvPr id="404" name="Google Shape;404;p20"/>
            <p:cNvSpPr txBox="1"/>
            <p:nvPr/>
          </p:nvSpPr>
          <p:spPr>
            <a:xfrm>
              <a:off x="9876877" y="9659956"/>
              <a:ext cx="2186400" cy="1773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i="1" lang="en-US" sz="1200">
                  <a:solidFill>
                    <a:srgbClr val="205D1C"/>
                  </a:solidFill>
                  <a:uFill>
                    <a:noFill/>
                  </a:uFill>
                  <a:latin typeface="Poppins"/>
                  <a:ea typeface="Poppins"/>
                  <a:cs typeface="Poppins"/>
                  <a:sym typeface="Poppins"/>
                  <a:hlinkClick action="ppaction://hlinksldjump" r:id="rId9">
                    <a:extLst>
                      <a:ext uri="{A12FA001-AC4F-418D-AE19-62706E023703}">
                        <ahyp:hlinkClr val="tx"/>
                      </a:ext>
                    </a:extLst>
                  </a:hlinkClick>
                </a:rPr>
                <a:t>Mikrocertifikace</a:t>
              </a:r>
              <a:endParaRPr i="1" sz="1200">
                <a:solidFill>
                  <a:srgbClr val="205D1C"/>
                </a:solidFill>
                <a:latin typeface="Poppins"/>
                <a:ea typeface="Poppins"/>
                <a:cs typeface="Poppins"/>
                <a:sym typeface="Poppins"/>
              </a:endParaRPr>
            </a:p>
          </p:txBody>
        </p:sp>
        <p:pic>
          <p:nvPicPr>
            <p:cNvPr id="405" name="Google Shape;405;p20" title="Roxy's Baby Shower Invitation (1).png"/>
            <p:cNvPicPr preferRelativeResize="0"/>
            <p:nvPr/>
          </p:nvPicPr>
          <p:blipFill rotWithShape="1">
            <a:blip r:embed="rId4">
              <a:alphaModFix/>
            </a:blip>
            <a:srcRect b="34895" l="23934" r="27517" t="34617"/>
            <a:stretch/>
          </p:blipFill>
          <p:spPr>
            <a:xfrm flipH="1" rot="2696825">
              <a:off x="9347666" y="9583635"/>
              <a:ext cx="467585" cy="428221"/>
            </a:xfrm>
            <a:prstGeom prst="rect">
              <a:avLst/>
            </a:prstGeom>
            <a:noFill/>
            <a:ln>
              <a:noFill/>
            </a:ln>
          </p:spPr>
        </p:pic>
      </p:grpSp>
      <p:sp>
        <p:nvSpPr>
          <p:cNvPr id="406" name="Google Shape;406;p20"/>
          <p:cNvSpPr txBox="1"/>
          <p:nvPr/>
        </p:nvSpPr>
        <p:spPr>
          <a:xfrm>
            <a:off x="4908450" y="8901575"/>
            <a:ext cx="8471100" cy="45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800" u="sng">
                <a:solidFill>
                  <a:srgbClr val="205D1C"/>
                </a:solidFill>
                <a:latin typeface="Poppins"/>
                <a:ea typeface="Poppins"/>
                <a:cs typeface="Poppins"/>
                <a:sym typeface="Poppins"/>
                <a:hlinkClick r:id="rId10">
                  <a:extLst>
                    <a:ext uri="{A12FA001-AC4F-418D-AE19-62706E023703}">
                      <ahyp:hlinkClr val="tx"/>
                    </a:ext>
                  </a:extLst>
                </a:hlinkClick>
              </a:rPr>
              <a:t>Plné znění:  Tři způsoby využití mikrolekcí (klikněte pro více informací)</a:t>
            </a:r>
            <a:endParaRPr b="1" sz="1800">
              <a:solidFill>
                <a:srgbClr val="205D1C"/>
              </a:solidFill>
              <a:latin typeface="Poppins"/>
              <a:ea typeface="Poppins"/>
              <a:cs typeface="Poppins"/>
              <a:sym typeface="Poppins"/>
            </a:endParaRPr>
          </a:p>
          <a:p>
            <a:pPr indent="0" lvl="0" marL="0" rtl="0" algn="l">
              <a:spcBef>
                <a:spcPts val="0"/>
              </a:spcBef>
              <a:spcAft>
                <a:spcPts val="0"/>
              </a:spcAft>
              <a:buNone/>
            </a:pPr>
            <a:r>
              <a:t/>
            </a:r>
            <a:endParaRPr b="1" sz="2000">
              <a:solidFill>
                <a:srgbClr val="205D1C"/>
              </a:solidFill>
              <a:latin typeface="Poppins"/>
              <a:ea typeface="Poppins"/>
              <a:cs typeface="Poppins"/>
              <a:sym typeface="Poppins"/>
            </a:endParaRPr>
          </a:p>
        </p:txBody>
      </p:sp>
      <p:pic>
        <p:nvPicPr>
          <p:cNvPr id="407" name="Google Shape;407;p20" title="Screenshot 2025-10-06 at 22.17.38.png"/>
          <p:cNvPicPr preferRelativeResize="0"/>
          <p:nvPr/>
        </p:nvPicPr>
        <p:blipFill>
          <a:blip r:embed="rId11">
            <a:alphaModFix/>
          </a:blip>
          <a:stretch>
            <a:fillRect/>
          </a:stretch>
        </p:blipFill>
        <p:spPr>
          <a:xfrm>
            <a:off x="4214400" y="8901575"/>
            <a:ext cx="768467" cy="585000"/>
          </a:xfrm>
          <a:prstGeom prst="rect">
            <a:avLst/>
          </a:prstGeom>
          <a:noFill/>
          <a:ln>
            <a:noFill/>
          </a:ln>
        </p:spPr>
      </p:pic>
      <p:grpSp>
        <p:nvGrpSpPr>
          <p:cNvPr id="408" name="Google Shape;408;p20"/>
          <p:cNvGrpSpPr/>
          <p:nvPr/>
        </p:nvGrpSpPr>
        <p:grpSpPr>
          <a:xfrm>
            <a:off x="430721" y="3199177"/>
            <a:ext cx="5252400" cy="5438400"/>
            <a:chOff x="274100" y="3930250"/>
            <a:chExt cx="5252400" cy="5438400"/>
          </a:xfrm>
        </p:grpSpPr>
        <p:sp>
          <p:nvSpPr>
            <p:cNvPr id="409" name="Google Shape;409;p20"/>
            <p:cNvSpPr/>
            <p:nvPr/>
          </p:nvSpPr>
          <p:spPr>
            <a:xfrm>
              <a:off x="274100" y="3930250"/>
              <a:ext cx="5252400" cy="5438400"/>
            </a:xfrm>
            <a:prstGeom prst="rect">
              <a:avLst/>
            </a:prstGeom>
            <a:solidFill>
              <a:srgbClr val="B7D7A8">
                <a:alpha val="3987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10" name="Google Shape;410;p20"/>
            <p:cNvSpPr/>
            <p:nvPr/>
          </p:nvSpPr>
          <p:spPr>
            <a:xfrm>
              <a:off x="412275" y="4023325"/>
              <a:ext cx="5004300" cy="5217300"/>
            </a:xfrm>
            <a:prstGeom prst="rect">
              <a:avLst/>
            </a:prstGeom>
            <a:noFill/>
            <a:ln cap="flat" cmpd="sng" w="28575">
              <a:solidFill>
                <a:srgbClr val="255F1F"/>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sp>
        <p:nvSpPr>
          <p:cNvPr id="411" name="Google Shape;411;p20"/>
          <p:cNvSpPr txBox="1"/>
          <p:nvPr/>
        </p:nvSpPr>
        <p:spPr>
          <a:xfrm>
            <a:off x="777871" y="3891787"/>
            <a:ext cx="4595400" cy="2373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1800">
                <a:solidFill>
                  <a:srgbClr val="255F1F"/>
                </a:solidFill>
                <a:latin typeface="Poppins"/>
                <a:ea typeface="Poppins"/>
                <a:cs typeface="Poppins"/>
                <a:sym typeface="Poppins"/>
              </a:rPr>
              <a:t>Mikrolekce v hodině</a:t>
            </a:r>
            <a:endParaRPr sz="1800">
              <a:solidFill>
                <a:srgbClr val="255F1F"/>
              </a:solidFill>
              <a:latin typeface="Poppins"/>
              <a:ea typeface="Poppins"/>
              <a:cs typeface="Poppins"/>
              <a:sym typeface="Poppins"/>
            </a:endParaRPr>
          </a:p>
          <a:p>
            <a:pPr indent="0" lvl="0" marL="0" rtl="0" algn="ctr">
              <a:lnSpc>
                <a:spcPct val="115000"/>
              </a:lnSpc>
              <a:spcBef>
                <a:spcPts val="0"/>
              </a:spcBef>
              <a:spcAft>
                <a:spcPts val="0"/>
              </a:spcAft>
              <a:buNone/>
            </a:pPr>
            <a:r>
              <a:t/>
            </a:r>
            <a:endParaRPr sz="1800">
              <a:solidFill>
                <a:srgbClr val="255F1F"/>
              </a:solidFill>
              <a:latin typeface="Poppins"/>
              <a:ea typeface="Poppins"/>
              <a:cs typeface="Poppins"/>
              <a:sym typeface="Poppins"/>
            </a:endParaRPr>
          </a:p>
          <a:p>
            <a:pPr indent="0" lvl="0" marL="0" rtl="0" algn="ctr">
              <a:lnSpc>
                <a:spcPct val="115000"/>
              </a:lnSpc>
              <a:spcBef>
                <a:spcPts val="0"/>
              </a:spcBef>
              <a:spcAft>
                <a:spcPts val="0"/>
              </a:spcAft>
              <a:buNone/>
            </a:pPr>
            <a:r>
              <a:rPr lang="en-US" sz="1800">
                <a:solidFill>
                  <a:srgbClr val="255F1F"/>
                </a:solidFill>
                <a:latin typeface="Poppins"/>
                <a:ea typeface="Poppins"/>
                <a:cs typeface="Poppins"/>
                <a:sym typeface="Poppins"/>
              </a:rPr>
              <a:t>Diskuse</a:t>
            </a:r>
            <a:endParaRPr sz="1800">
              <a:solidFill>
                <a:srgbClr val="255F1F"/>
              </a:solidFill>
              <a:latin typeface="Poppins"/>
              <a:ea typeface="Poppins"/>
              <a:cs typeface="Poppins"/>
              <a:sym typeface="Poppins"/>
            </a:endParaRPr>
          </a:p>
          <a:p>
            <a:pPr indent="0" lvl="0" marL="0" rtl="0" algn="ctr">
              <a:lnSpc>
                <a:spcPct val="115000"/>
              </a:lnSpc>
              <a:spcBef>
                <a:spcPts val="0"/>
              </a:spcBef>
              <a:spcAft>
                <a:spcPts val="0"/>
              </a:spcAft>
              <a:buNone/>
            </a:pPr>
            <a:r>
              <a:t/>
            </a:r>
            <a:endParaRPr sz="1800">
              <a:solidFill>
                <a:srgbClr val="255F1F"/>
              </a:solidFill>
              <a:latin typeface="Poppins"/>
              <a:ea typeface="Poppins"/>
              <a:cs typeface="Poppins"/>
              <a:sym typeface="Poppins"/>
            </a:endParaRPr>
          </a:p>
          <a:p>
            <a:pPr indent="0" lvl="0" marL="0" rtl="0" algn="ctr">
              <a:lnSpc>
                <a:spcPct val="115000"/>
              </a:lnSpc>
              <a:spcBef>
                <a:spcPts val="0"/>
              </a:spcBef>
              <a:spcAft>
                <a:spcPts val="0"/>
              </a:spcAft>
              <a:buNone/>
            </a:pPr>
            <a:r>
              <a:rPr lang="en-US" sz="1800">
                <a:solidFill>
                  <a:srgbClr val="255F1F"/>
                </a:solidFill>
                <a:latin typeface="Poppins"/>
                <a:ea typeface="Poppins"/>
                <a:cs typeface="Poppins"/>
                <a:sym typeface="Poppins"/>
              </a:rPr>
              <a:t>Kvíz </a:t>
            </a:r>
            <a:endParaRPr sz="1800">
              <a:solidFill>
                <a:srgbClr val="255F1F"/>
              </a:solidFill>
              <a:latin typeface="Poppins"/>
              <a:ea typeface="Poppins"/>
              <a:cs typeface="Poppins"/>
              <a:sym typeface="Poppins"/>
            </a:endParaRPr>
          </a:p>
          <a:p>
            <a:pPr indent="0" lvl="0" marL="0" rtl="0" algn="ctr">
              <a:lnSpc>
                <a:spcPct val="115000"/>
              </a:lnSpc>
              <a:spcBef>
                <a:spcPts val="0"/>
              </a:spcBef>
              <a:spcAft>
                <a:spcPts val="0"/>
              </a:spcAft>
              <a:buNone/>
            </a:pPr>
            <a:r>
              <a:t/>
            </a:r>
            <a:endParaRPr sz="1800">
              <a:solidFill>
                <a:srgbClr val="255F1F"/>
              </a:solidFill>
              <a:latin typeface="Poppins"/>
              <a:ea typeface="Poppins"/>
              <a:cs typeface="Poppins"/>
              <a:sym typeface="Poppins"/>
            </a:endParaRPr>
          </a:p>
          <a:p>
            <a:pPr indent="0" lvl="0" marL="0" rtl="0" algn="ctr">
              <a:lnSpc>
                <a:spcPct val="115000"/>
              </a:lnSpc>
              <a:spcBef>
                <a:spcPts val="0"/>
              </a:spcBef>
              <a:spcAft>
                <a:spcPts val="0"/>
              </a:spcAft>
              <a:buNone/>
            </a:pPr>
            <a:r>
              <a:rPr lang="en-US" sz="1800">
                <a:solidFill>
                  <a:srgbClr val="255F1F"/>
                </a:solidFill>
                <a:latin typeface="Poppins"/>
                <a:ea typeface="Poppins"/>
                <a:cs typeface="Poppins"/>
                <a:sym typeface="Poppins"/>
              </a:rPr>
              <a:t>Reflexe</a:t>
            </a:r>
            <a:endParaRPr sz="1800">
              <a:solidFill>
                <a:srgbClr val="255F1F"/>
              </a:solidFill>
              <a:latin typeface="Poppins"/>
              <a:ea typeface="Poppins"/>
              <a:cs typeface="Poppins"/>
              <a:sym typeface="Poppins"/>
            </a:endParaRPr>
          </a:p>
        </p:txBody>
      </p:sp>
      <p:sp>
        <p:nvSpPr>
          <p:cNvPr id="412" name="Google Shape;412;p20"/>
          <p:cNvSpPr txBox="1"/>
          <p:nvPr/>
        </p:nvSpPr>
        <p:spPr>
          <a:xfrm>
            <a:off x="1186571" y="3311130"/>
            <a:ext cx="3740700" cy="585000"/>
          </a:xfrm>
          <a:prstGeom prst="rect">
            <a:avLst/>
          </a:prstGeom>
          <a:noFill/>
          <a:ln>
            <a:noFill/>
          </a:ln>
        </p:spPr>
        <p:txBody>
          <a:bodyPr anchorCtr="0" anchor="t" bIns="91425" lIns="91425" spcFirstLastPara="1" rIns="91425" wrap="square" tIns="91425">
            <a:spAutoFit/>
          </a:bodyPr>
          <a:lstStyle/>
          <a:p>
            <a:pPr indent="0" lvl="0" marL="0" rtl="0" algn="ctr">
              <a:lnSpc>
                <a:spcPct val="152000"/>
              </a:lnSpc>
              <a:spcBef>
                <a:spcPts val="0"/>
              </a:spcBef>
              <a:spcAft>
                <a:spcPts val="0"/>
              </a:spcAft>
              <a:buNone/>
            </a:pPr>
            <a:r>
              <a:rPr b="1" lang="en-US" sz="2600" u="sng">
                <a:solidFill>
                  <a:srgbClr val="255F1F"/>
                </a:solidFill>
                <a:latin typeface="Poppins"/>
                <a:ea typeface="Poppins"/>
                <a:cs typeface="Poppins"/>
                <a:sym typeface="Poppins"/>
              </a:rPr>
              <a:t>Způsob č. 1</a:t>
            </a:r>
            <a:endParaRPr b="1" sz="1700" u="sng">
              <a:solidFill>
                <a:srgbClr val="255F1F"/>
              </a:solidFill>
              <a:latin typeface="Poppins"/>
              <a:ea typeface="Poppins"/>
              <a:cs typeface="Poppins"/>
              <a:sym typeface="Poppins"/>
            </a:endParaRPr>
          </a:p>
        </p:txBody>
      </p:sp>
      <p:sp>
        <p:nvSpPr>
          <p:cNvPr id="413" name="Google Shape;413;p20"/>
          <p:cNvSpPr txBox="1"/>
          <p:nvPr/>
        </p:nvSpPr>
        <p:spPr>
          <a:xfrm>
            <a:off x="642800" y="6397800"/>
            <a:ext cx="4855200" cy="2404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255F1F"/>
              </a:buClr>
              <a:buSzPts val="1400"/>
              <a:buFont typeface="Poppins"/>
              <a:buChar char="●"/>
            </a:pPr>
            <a:r>
              <a:rPr lang="en-US">
                <a:solidFill>
                  <a:srgbClr val="255F1F"/>
                </a:solidFill>
                <a:latin typeface="Poppins"/>
                <a:ea typeface="Poppins"/>
                <a:cs typeface="Poppins"/>
                <a:sym typeface="Poppins"/>
              </a:rPr>
              <a:t>Začněte krátkým „háčkem“ (úvodní otázkou nebo situací) a poté pusťte / společně projděte mikrolekci.</a:t>
            </a:r>
            <a:endParaRPr>
              <a:solidFill>
                <a:srgbClr val="255F1F"/>
              </a:solidFill>
              <a:latin typeface="Poppins"/>
              <a:ea typeface="Poppins"/>
              <a:cs typeface="Poppins"/>
              <a:sym typeface="Poppins"/>
            </a:endParaRPr>
          </a:p>
          <a:p>
            <a:pPr indent="-317500" lvl="0" marL="457200" rtl="0" algn="l">
              <a:lnSpc>
                <a:spcPct val="115000"/>
              </a:lnSpc>
              <a:spcBef>
                <a:spcPts val="0"/>
              </a:spcBef>
              <a:spcAft>
                <a:spcPts val="0"/>
              </a:spcAft>
              <a:buClr>
                <a:srgbClr val="255F1F"/>
              </a:buClr>
              <a:buSzPts val="1400"/>
              <a:buFont typeface="Poppins"/>
              <a:buChar char="●"/>
            </a:pPr>
            <a:r>
              <a:rPr lang="en-US">
                <a:solidFill>
                  <a:srgbClr val="255F1F"/>
                </a:solidFill>
                <a:latin typeface="Poppins"/>
                <a:ea typeface="Poppins"/>
                <a:cs typeface="Poppins"/>
                <a:sym typeface="Poppins"/>
              </a:rPr>
              <a:t>Veďte kritickou diskusi, aby se objevily různé nápady i typické misinformace.</a:t>
            </a:r>
            <a:endParaRPr>
              <a:solidFill>
                <a:srgbClr val="255F1F"/>
              </a:solidFill>
              <a:latin typeface="Poppins"/>
              <a:ea typeface="Poppins"/>
              <a:cs typeface="Poppins"/>
              <a:sym typeface="Poppins"/>
            </a:endParaRPr>
          </a:p>
          <a:p>
            <a:pPr indent="-317500" lvl="0" marL="457200" rtl="0" algn="l">
              <a:lnSpc>
                <a:spcPct val="115000"/>
              </a:lnSpc>
              <a:spcBef>
                <a:spcPts val="0"/>
              </a:spcBef>
              <a:spcAft>
                <a:spcPts val="0"/>
              </a:spcAft>
              <a:buClr>
                <a:srgbClr val="255F1F"/>
              </a:buClr>
              <a:buSzPts val="1400"/>
              <a:buFont typeface="Poppins"/>
              <a:buChar char="●"/>
            </a:pPr>
            <a:r>
              <a:rPr lang="en-US">
                <a:solidFill>
                  <a:srgbClr val="255F1F"/>
                </a:solidFill>
                <a:latin typeface="Poppins"/>
                <a:ea typeface="Poppins"/>
                <a:cs typeface="Poppins"/>
                <a:sym typeface="Poppins"/>
              </a:rPr>
              <a:t>Navazujte krátkým kvízem nebo aktivitou a uzavřete hodinu otázkou „Co jsme se dnes naučili?“</a:t>
            </a:r>
            <a:endParaRPr>
              <a:solidFill>
                <a:srgbClr val="255F1F"/>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700">
              <a:solidFill>
                <a:srgbClr val="255F1F"/>
              </a:solidFill>
              <a:latin typeface="Poppins"/>
              <a:ea typeface="Poppins"/>
              <a:cs typeface="Poppins"/>
              <a:sym typeface="Poppins"/>
            </a:endParaRPr>
          </a:p>
          <a:p>
            <a:pPr indent="0" lvl="0" marL="0" rtl="0" algn="l">
              <a:spcBef>
                <a:spcPts val="0"/>
              </a:spcBef>
              <a:spcAft>
                <a:spcPts val="0"/>
              </a:spcAft>
              <a:buNone/>
            </a:pPr>
            <a:r>
              <a:t/>
            </a:r>
            <a:endParaRPr b="1" sz="1900">
              <a:solidFill>
                <a:srgbClr val="255F1F"/>
              </a:solidFill>
              <a:latin typeface="Poppins"/>
              <a:ea typeface="Poppins"/>
              <a:cs typeface="Poppins"/>
              <a:sym typeface="Poppins"/>
            </a:endParaRPr>
          </a:p>
        </p:txBody>
      </p:sp>
      <p:cxnSp>
        <p:nvCxnSpPr>
          <p:cNvPr id="414" name="Google Shape;414;p20"/>
          <p:cNvCxnSpPr/>
          <p:nvPr/>
        </p:nvCxnSpPr>
        <p:spPr>
          <a:xfrm>
            <a:off x="3067339" y="4275616"/>
            <a:ext cx="8100" cy="399000"/>
          </a:xfrm>
          <a:prstGeom prst="straightConnector1">
            <a:avLst/>
          </a:prstGeom>
          <a:noFill/>
          <a:ln cap="flat" cmpd="sng" w="28575">
            <a:solidFill>
              <a:srgbClr val="255F1F"/>
            </a:solidFill>
            <a:prstDash val="solid"/>
            <a:round/>
            <a:headEnd len="med" w="med" type="none"/>
            <a:tailEnd len="med" w="med" type="triangle"/>
          </a:ln>
        </p:spPr>
      </p:cxnSp>
      <p:cxnSp>
        <p:nvCxnSpPr>
          <p:cNvPr id="415" name="Google Shape;415;p20"/>
          <p:cNvCxnSpPr/>
          <p:nvPr/>
        </p:nvCxnSpPr>
        <p:spPr>
          <a:xfrm>
            <a:off x="3067339" y="4884488"/>
            <a:ext cx="8100" cy="399000"/>
          </a:xfrm>
          <a:prstGeom prst="straightConnector1">
            <a:avLst/>
          </a:prstGeom>
          <a:noFill/>
          <a:ln cap="flat" cmpd="sng" w="28575">
            <a:solidFill>
              <a:srgbClr val="255F1F"/>
            </a:solidFill>
            <a:prstDash val="solid"/>
            <a:round/>
            <a:headEnd len="med" w="med" type="none"/>
            <a:tailEnd len="med" w="med" type="triangle"/>
          </a:ln>
        </p:spPr>
      </p:cxnSp>
      <p:cxnSp>
        <p:nvCxnSpPr>
          <p:cNvPr id="416" name="Google Shape;416;p20"/>
          <p:cNvCxnSpPr/>
          <p:nvPr/>
        </p:nvCxnSpPr>
        <p:spPr>
          <a:xfrm>
            <a:off x="3067339" y="5490365"/>
            <a:ext cx="8100" cy="399000"/>
          </a:xfrm>
          <a:prstGeom prst="straightConnector1">
            <a:avLst/>
          </a:prstGeom>
          <a:noFill/>
          <a:ln cap="flat" cmpd="sng" w="28575">
            <a:solidFill>
              <a:srgbClr val="255F1F"/>
            </a:solidFill>
            <a:prstDash val="solid"/>
            <a:round/>
            <a:headEnd len="med" w="med" type="none"/>
            <a:tailEnd len="med" w="med" type="triangle"/>
          </a:ln>
        </p:spPr>
      </p:cxnSp>
      <p:grpSp>
        <p:nvGrpSpPr>
          <p:cNvPr id="417" name="Google Shape;417;p20"/>
          <p:cNvGrpSpPr/>
          <p:nvPr/>
        </p:nvGrpSpPr>
        <p:grpSpPr>
          <a:xfrm>
            <a:off x="12478957" y="3274252"/>
            <a:ext cx="5252400" cy="5561160"/>
            <a:chOff x="12223850" y="3199177"/>
            <a:chExt cx="5252400" cy="5561160"/>
          </a:xfrm>
        </p:grpSpPr>
        <p:grpSp>
          <p:nvGrpSpPr>
            <p:cNvPr id="418" name="Google Shape;418;p20"/>
            <p:cNvGrpSpPr/>
            <p:nvPr/>
          </p:nvGrpSpPr>
          <p:grpSpPr>
            <a:xfrm>
              <a:off x="12223850" y="3199177"/>
              <a:ext cx="5252400" cy="5438400"/>
              <a:chOff x="274100" y="3930250"/>
              <a:chExt cx="5252400" cy="5438400"/>
            </a:xfrm>
          </p:grpSpPr>
          <p:sp>
            <p:nvSpPr>
              <p:cNvPr id="419" name="Google Shape;419;p20"/>
              <p:cNvSpPr/>
              <p:nvPr/>
            </p:nvSpPr>
            <p:spPr>
              <a:xfrm>
                <a:off x="274100" y="3930250"/>
                <a:ext cx="5252400" cy="5438400"/>
              </a:xfrm>
              <a:prstGeom prst="rect">
                <a:avLst/>
              </a:prstGeom>
              <a:solidFill>
                <a:srgbClr val="B7D7A8">
                  <a:alpha val="3987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20" name="Google Shape;420;p20"/>
              <p:cNvSpPr/>
              <p:nvPr/>
            </p:nvSpPr>
            <p:spPr>
              <a:xfrm>
                <a:off x="458850" y="3976975"/>
                <a:ext cx="5004300" cy="5217300"/>
              </a:xfrm>
              <a:prstGeom prst="rect">
                <a:avLst/>
              </a:prstGeom>
              <a:noFill/>
              <a:ln cap="flat" cmpd="sng" w="28575">
                <a:solidFill>
                  <a:srgbClr val="255F1F"/>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sp>
          <p:nvSpPr>
            <p:cNvPr id="421" name="Google Shape;421;p20"/>
            <p:cNvSpPr txBox="1"/>
            <p:nvPr/>
          </p:nvSpPr>
          <p:spPr>
            <a:xfrm>
              <a:off x="12637425" y="3597787"/>
              <a:ext cx="4595400" cy="2692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1800">
                  <a:solidFill>
                    <a:srgbClr val="255F1F"/>
                  </a:solidFill>
                  <a:latin typeface="Poppins"/>
                  <a:ea typeface="Poppins"/>
                  <a:cs typeface="Poppins"/>
                  <a:sym typeface="Poppins"/>
                </a:rPr>
                <a:t>Převrácená výuka: mikrolekce jako domácí příprava</a:t>
              </a:r>
              <a:endParaRPr sz="1800">
                <a:solidFill>
                  <a:srgbClr val="255F1F"/>
                </a:solidFill>
                <a:latin typeface="Poppins"/>
                <a:ea typeface="Poppins"/>
                <a:cs typeface="Poppins"/>
                <a:sym typeface="Poppins"/>
              </a:endParaRPr>
            </a:p>
            <a:p>
              <a:pPr indent="0" lvl="0" marL="0" rtl="0" algn="ctr">
                <a:lnSpc>
                  <a:spcPct val="115000"/>
                </a:lnSpc>
                <a:spcBef>
                  <a:spcPts val="0"/>
                </a:spcBef>
                <a:spcAft>
                  <a:spcPts val="0"/>
                </a:spcAft>
                <a:buNone/>
              </a:pPr>
              <a:r>
                <a:t/>
              </a:r>
              <a:endParaRPr sz="1800">
                <a:solidFill>
                  <a:srgbClr val="255F1F"/>
                </a:solidFill>
                <a:latin typeface="Poppins"/>
                <a:ea typeface="Poppins"/>
                <a:cs typeface="Poppins"/>
                <a:sym typeface="Poppins"/>
              </a:endParaRPr>
            </a:p>
            <a:p>
              <a:pPr indent="0" lvl="0" marL="0" rtl="0" algn="ctr">
                <a:lnSpc>
                  <a:spcPct val="115000"/>
                </a:lnSpc>
                <a:spcBef>
                  <a:spcPts val="0"/>
                </a:spcBef>
                <a:spcAft>
                  <a:spcPts val="0"/>
                </a:spcAft>
                <a:buNone/>
              </a:pPr>
              <a:r>
                <a:rPr lang="en-US" sz="1800">
                  <a:solidFill>
                    <a:srgbClr val="255F1F"/>
                  </a:solidFill>
                  <a:latin typeface="Poppins"/>
                  <a:ea typeface="Poppins"/>
                  <a:cs typeface="Poppins"/>
                  <a:sym typeface="Poppins"/>
                </a:rPr>
                <a:t>Společná reflexe ve třídě</a:t>
              </a:r>
              <a:endParaRPr sz="1800">
                <a:solidFill>
                  <a:srgbClr val="255F1F"/>
                </a:solidFill>
                <a:latin typeface="Poppins"/>
                <a:ea typeface="Poppins"/>
                <a:cs typeface="Poppins"/>
                <a:sym typeface="Poppins"/>
              </a:endParaRPr>
            </a:p>
            <a:p>
              <a:pPr indent="0" lvl="0" marL="0" rtl="0" algn="ctr">
                <a:lnSpc>
                  <a:spcPct val="115000"/>
                </a:lnSpc>
                <a:spcBef>
                  <a:spcPts val="0"/>
                </a:spcBef>
                <a:spcAft>
                  <a:spcPts val="0"/>
                </a:spcAft>
                <a:buNone/>
              </a:pPr>
              <a:r>
                <a:t/>
              </a:r>
              <a:endParaRPr sz="1800">
                <a:solidFill>
                  <a:srgbClr val="255F1F"/>
                </a:solidFill>
                <a:latin typeface="Poppins"/>
                <a:ea typeface="Poppins"/>
                <a:cs typeface="Poppins"/>
                <a:sym typeface="Poppins"/>
              </a:endParaRPr>
            </a:p>
            <a:p>
              <a:pPr indent="0" lvl="0" marL="0" rtl="0" algn="ctr">
                <a:lnSpc>
                  <a:spcPct val="115000"/>
                </a:lnSpc>
                <a:spcBef>
                  <a:spcPts val="0"/>
                </a:spcBef>
                <a:spcAft>
                  <a:spcPts val="0"/>
                </a:spcAft>
                <a:buNone/>
              </a:pPr>
              <a:r>
                <a:rPr lang="en-US" sz="1800">
                  <a:solidFill>
                    <a:srgbClr val="255F1F"/>
                  </a:solidFill>
                  <a:latin typeface="Poppins"/>
                  <a:ea typeface="Poppins"/>
                  <a:cs typeface="Poppins"/>
                  <a:sym typeface="Poppins"/>
                </a:rPr>
                <a:t>Aplikace v praxi</a:t>
              </a:r>
              <a:endParaRPr sz="1800">
                <a:solidFill>
                  <a:srgbClr val="255F1F"/>
                </a:solidFill>
                <a:latin typeface="Poppins"/>
                <a:ea typeface="Poppins"/>
                <a:cs typeface="Poppins"/>
                <a:sym typeface="Poppins"/>
              </a:endParaRPr>
            </a:p>
            <a:p>
              <a:pPr indent="0" lvl="0" marL="0" rtl="0" algn="ctr">
                <a:lnSpc>
                  <a:spcPct val="115000"/>
                </a:lnSpc>
                <a:spcBef>
                  <a:spcPts val="0"/>
                </a:spcBef>
                <a:spcAft>
                  <a:spcPts val="0"/>
                </a:spcAft>
                <a:buNone/>
              </a:pPr>
              <a:r>
                <a:t/>
              </a:r>
              <a:endParaRPr sz="1800">
                <a:solidFill>
                  <a:srgbClr val="255F1F"/>
                </a:solidFill>
                <a:latin typeface="Poppins"/>
                <a:ea typeface="Poppins"/>
                <a:cs typeface="Poppins"/>
                <a:sym typeface="Poppins"/>
              </a:endParaRPr>
            </a:p>
            <a:p>
              <a:pPr indent="0" lvl="0" marL="0" rtl="0" algn="ctr">
                <a:lnSpc>
                  <a:spcPct val="115000"/>
                </a:lnSpc>
                <a:spcBef>
                  <a:spcPts val="0"/>
                </a:spcBef>
                <a:spcAft>
                  <a:spcPts val="0"/>
                </a:spcAft>
                <a:buNone/>
              </a:pPr>
              <a:r>
                <a:rPr lang="en-US" sz="1800">
                  <a:solidFill>
                    <a:srgbClr val="255F1F"/>
                  </a:solidFill>
                  <a:latin typeface="Poppins"/>
                  <a:ea typeface="Poppins"/>
                  <a:cs typeface="Poppins"/>
                  <a:sym typeface="Poppins"/>
                </a:rPr>
                <a:t>Reflexe</a:t>
              </a:r>
              <a:endParaRPr sz="1800">
                <a:solidFill>
                  <a:srgbClr val="255F1F"/>
                </a:solidFill>
                <a:latin typeface="Poppins"/>
                <a:ea typeface="Poppins"/>
                <a:cs typeface="Poppins"/>
                <a:sym typeface="Poppins"/>
              </a:endParaRPr>
            </a:p>
          </p:txBody>
        </p:sp>
        <p:sp>
          <p:nvSpPr>
            <p:cNvPr id="422" name="Google Shape;422;p20"/>
            <p:cNvSpPr txBox="1"/>
            <p:nvPr/>
          </p:nvSpPr>
          <p:spPr>
            <a:xfrm>
              <a:off x="12942475" y="3212255"/>
              <a:ext cx="3740700" cy="585000"/>
            </a:xfrm>
            <a:prstGeom prst="rect">
              <a:avLst/>
            </a:prstGeom>
            <a:noFill/>
            <a:ln>
              <a:noFill/>
            </a:ln>
          </p:spPr>
          <p:txBody>
            <a:bodyPr anchorCtr="0" anchor="t" bIns="91425" lIns="91425" spcFirstLastPara="1" rIns="91425" wrap="square" tIns="91425">
              <a:spAutoFit/>
            </a:bodyPr>
            <a:lstStyle/>
            <a:p>
              <a:pPr indent="0" lvl="0" marL="0" rtl="0" algn="ctr">
                <a:lnSpc>
                  <a:spcPct val="152000"/>
                </a:lnSpc>
                <a:spcBef>
                  <a:spcPts val="0"/>
                </a:spcBef>
                <a:spcAft>
                  <a:spcPts val="0"/>
                </a:spcAft>
                <a:buNone/>
              </a:pPr>
              <a:r>
                <a:rPr b="1" lang="en-US" sz="2600" u="sng">
                  <a:solidFill>
                    <a:srgbClr val="255F1F"/>
                  </a:solidFill>
                  <a:latin typeface="Poppins"/>
                  <a:ea typeface="Poppins"/>
                  <a:cs typeface="Poppins"/>
                  <a:sym typeface="Poppins"/>
                </a:rPr>
                <a:t>Způsob č. 3</a:t>
              </a:r>
              <a:endParaRPr b="1" sz="1700" u="sng">
                <a:solidFill>
                  <a:srgbClr val="255F1F"/>
                </a:solidFill>
                <a:latin typeface="Poppins"/>
                <a:ea typeface="Poppins"/>
                <a:cs typeface="Poppins"/>
                <a:sym typeface="Poppins"/>
              </a:endParaRPr>
            </a:p>
          </p:txBody>
        </p:sp>
        <p:sp>
          <p:nvSpPr>
            <p:cNvPr id="423" name="Google Shape;423;p20"/>
            <p:cNvSpPr txBox="1"/>
            <p:nvPr/>
          </p:nvSpPr>
          <p:spPr>
            <a:xfrm>
              <a:off x="12408593" y="6356138"/>
              <a:ext cx="4938300" cy="2404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255F1F"/>
                </a:buClr>
                <a:buSzPts val="1400"/>
                <a:buFont typeface="Poppins"/>
                <a:buChar char="●"/>
              </a:pPr>
              <a:r>
                <a:rPr lang="en-US">
                  <a:solidFill>
                    <a:srgbClr val="255F1F"/>
                  </a:solidFill>
                  <a:latin typeface="Poppins"/>
                  <a:ea typeface="Poppins"/>
                  <a:cs typeface="Poppins"/>
                  <a:sym typeface="Poppins"/>
                </a:rPr>
                <a:t>Zadejte mikrolekci jako domácí přípravu a přidejte 2–3 kontrolní otázky.</a:t>
              </a:r>
              <a:endParaRPr>
                <a:solidFill>
                  <a:srgbClr val="255F1F"/>
                </a:solidFill>
                <a:latin typeface="Poppins"/>
                <a:ea typeface="Poppins"/>
                <a:cs typeface="Poppins"/>
                <a:sym typeface="Poppins"/>
              </a:endParaRPr>
            </a:p>
            <a:p>
              <a:pPr indent="-317500" lvl="0" marL="457200" rtl="0" algn="l">
                <a:lnSpc>
                  <a:spcPct val="115000"/>
                </a:lnSpc>
                <a:spcBef>
                  <a:spcPts val="0"/>
                </a:spcBef>
                <a:spcAft>
                  <a:spcPts val="0"/>
                </a:spcAft>
                <a:buClr>
                  <a:srgbClr val="255F1F"/>
                </a:buClr>
                <a:buSzPts val="1400"/>
                <a:buFont typeface="Poppins"/>
                <a:buChar char="●"/>
              </a:pPr>
              <a:r>
                <a:rPr lang="en-US">
                  <a:solidFill>
                    <a:srgbClr val="255F1F"/>
                  </a:solidFill>
                  <a:latin typeface="Poppins"/>
                  <a:ea typeface="Poppins"/>
                  <a:cs typeface="Poppins"/>
                  <a:sym typeface="Poppins"/>
                </a:rPr>
                <a:t>Hodinu začněte krátkým shrnutím a odpověďmi na případné otázky, aby se vyjasnily misinformace a nejasnosti.</a:t>
              </a:r>
              <a:endParaRPr>
                <a:solidFill>
                  <a:srgbClr val="255F1F"/>
                </a:solidFill>
                <a:latin typeface="Poppins"/>
                <a:ea typeface="Poppins"/>
                <a:cs typeface="Poppins"/>
                <a:sym typeface="Poppins"/>
              </a:endParaRPr>
            </a:p>
            <a:p>
              <a:pPr indent="-317500" lvl="0" marL="457200" rtl="0" algn="l">
                <a:lnSpc>
                  <a:spcPct val="115000"/>
                </a:lnSpc>
                <a:spcBef>
                  <a:spcPts val="0"/>
                </a:spcBef>
                <a:spcAft>
                  <a:spcPts val="0"/>
                </a:spcAft>
                <a:buClr>
                  <a:srgbClr val="255F1F"/>
                </a:buClr>
                <a:buSzPts val="1400"/>
                <a:buFont typeface="Poppins"/>
                <a:buChar char="●"/>
              </a:pPr>
              <a:r>
                <a:rPr lang="en-US">
                  <a:solidFill>
                    <a:srgbClr val="255F1F"/>
                  </a:solidFill>
                  <a:latin typeface="Poppins"/>
                  <a:ea typeface="Poppins"/>
                  <a:cs typeface="Poppins"/>
                  <a:sym typeface="Poppins"/>
                </a:rPr>
                <a:t>Následně zařaďte aplikační úkol (případová studie / práce s daty / řešení problému) a uzavřete otázkou „Co jsme se dnes naučili?“</a:t>
              </a:r>
              <a:endParaRPr>
                <a:solidFill>
                  <a:srgbClr val="255F1F"/>
                </a:solidFill>
                <a:latin typeface="Poppins"/>
                <a:ea typeface="Poppins"/>
                <a:cs typeface="Poppins"/>
                <a:sym typeface="Poppins"/>
              </a:endParaRPr>
            </a:p>
            <a:p>
              <a:pPr indent="0" lvl="0" marL="0" rtl="0" algn="l">
                <a:lnSpc>
                  <a:spcPct val="115000"/>
                </a:lnSpc>
                <a:spcBef>
                  <a:spcPts val="0"/>
                </a:spcBef>
                <a:spcAft>
                  <a:spcPts val="0"/>
                </a:spcAft>
                <a:buNone/>
              </a:pPr>
              <a:r>
                <a:t/>
              </a:r>
              <a:endParaRPr sz="1700">
                <a:solidFill>
                  <a:srgbClr val="255F1F"/>
                </a:solidFill>
                <a:latin typeface="Poppins"/>
                <a:ea typeface="Poppins"/>
                <a:cs typeface="Poppins"/>
                <a:sym typeface="Poppins"/>
              </a:endParaRPr>
            </a:p>
            <a:p>
              <a:pPr indent="0" lvl="0" marL="0" rtl="0" algn="l">
                <a:spcBef>
                  <a:spcPts val="0"/>
                </a:spcBef>
                <a:spcAft>
                  <a:spcPts val="0"/>
                </a:spcAft>
                <a:buNone/>
              </a:pPr>
              <a:r>
                <a:t/>
              </a:r>
              <a:endParaRPr b="1" sz="1900">
                <a:solidFill>
                  <a:srgbClr val="255F1F"/>
                </a:solidFill>
                <a:latin typeface="Poppins"/>
                <a:ea typeface="Poppins"/>
                <a:cs typeface="Poppins"/>
                <a:sym typeface="Poppins"/>
              </a:endParaRPr>
            </a:p>
          </p:txBody>
        </p:sp>
        <p:cxnSp>
          <p:nvCxnSpPr>
            <p:cNvPr id="424" name="Google Shape;424;p20"/>
            <p:cNvCxnSpPr/>
            <p:nvPr/>
          </p:nvCxnSpPr>
          <p:spPr>
            <a:xfrm>
              <a:off x="14808775" y="4245898"/>
              <a:ext cx="8100" cy="399000"/>
            </a:xfrm>
            <a:prstGeom prst="straightConnector1">
              <a:avLst/>
            </a:prstGeom>
            <a:noFill/>
            <a:ln cap="flat" cmpd="sng" w="28575">
              <a:solidFill>
                <a:srgbClr val="255F1F"/>
              </a:solidFill>
              <a:prstDash val="solid"/>
              <a:round/>
              <a:headEnd len="med" w="med" type="none"/>
              <a:tailEnd len="med" w="med" type="triangle"/>
            </a:ln>
          </p:spPr>
        </p:cxnSp>
        <p:cxnSp>
          <p:nvCxnSpPr>
            <p:cNvPr id="425" name="Google Shape;425;p20"/>
            <p:cNvCxnSpPr/>
            <p:nvPr/>
          </p:nvCxnSpPr>
          <p:spPr>
            <a:xfrm>
              <a:off x="14808775" y="4863173"/>
              <a:ext cx="8100" cy="399000"/>
            </a:xfrm>
            <a:prstGeom prst="straightConnector1">
              <a:avLst/>
            </a:prstGeom>
            <a:noFill/>
            <a:ln cap="flat" cmpd="sng" w="28575">
              <a:solidFill>
                <a:srgbClr val="255F1F"/>
              </a:solidFill>
              <a:prstDash val="solid"/>
              <a:round/>
              <a:headEnd len="med" w="med" type="none"/>
              <a:tailEnd len="med" w="med" type="triangle"/>
            </a:ln>
          </p:spPr>
        </p:cxnSp>
        <p:cxnSp>
          <p:nvCxnSpPr>
            <p:cNvPr id="426" name="Google Shape;426;p20"/>
            <p:cNvCxnSpPr/>
            <p:nvPr/>
          </p:nvCxnSpPr>
          <p:spPr>
            <a:xfrm>
              <a:off x="14808775" y="5504041"/>
              <a:ext cx="8100" cy="399000"/>
            </a:xfrm>
            <a:prstGeom prst="straightConnector1">
              <a:avLst/>
            </a:prstGeom>
            <a:noFill/>
            <a:ln cap="flat" cmpd="sng" w="28575">
              <a:solidFill>
                <a:srgbClr val="255F1F"/>
              </a:solidFill>
              <a:prstDash val="solid"/>
              <a:round/>
              <a:headEnd len="med" w="med" type="none"/>
              <a:tailEnd len="med" w="med" type="triangle"/>
            </a:ln>
          </p:spPr>
        </p:cxnSp>
      </p:grpSp>
      <p:grpSp>
        <p:nvGrpSpPr>
          <p:cNvPr id="427" name="Google Shape;427;p20"/>
          <p:cNvGrpSpPr/>
          <p:nvPr/>
        </p:nvGrpSpPr>
        <p:grpSpPr>
          <a:xfrm>
            <a:off x="6454638" y="3199177"/>
            <a:ext cx="5252400" cy="5602823"/>
            <a:chOff x="6459100" y="3199177"/>
            <a:chExt cx="5252400" cy="5602823"/>
          </a:xfrm>
        </p:grpSpPr>
        <p:grpSp>
          <p:nvGrpSpPr>
            <p:cNvPr id="428" name="Google Shape;428;p20"/>
            <p:cNvGrpSpPr/>
            <p:nvPr/>
          </p:nvGrpSpPr>
          <p:grpSpPr>
            <a:xfrm>
              <a:off x="6459100" y="3199177"/>
              <a:ext cx="5252400" cy="5438400"/>
              <a:chOff x="274100" y="3930250"/>
              <a:chExt cx="5252400" cy="5438400"/>
            </a:xfrm>
          </p:grpSpPr>
          <p:sp>
            <p:nvSpPr>
              <p:cNvPr id="429" name="Google Shape;429;p20"/>
              <p:cNvSpPr/>
              <p:nvPr/>
            </p:nvSpPr>
            <p:spPr>
              <a:xfrm>
                <a:off x="274100" y="3930250"/>
                <a:ext cx="5252400" cy="5438400"/>
              </a:xfrm>
              <a:prstGeom prst="rect">
                <a:avLst/>
              </a:prstGeom>
              <a:solidFill>
                <a:srgbClr val="B7D7A8">
                  <a:alpha val="3987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30" name="Google Shape;430;p20"/>
              <p:cNvSpPr/>
              <p:nvPr/>
            </p:nvSpPr>
            <p:spPr>
              <a:xfrm>
                <a:off x="412275" y="4023325"/>
                <a:ext cx="5004300" cy="5217300"/>
              </a:xfrm>
              <a:prstGeom prst="rect">
                <a:avLst/>
              </a:prstGeom>
              <a:noFill/>
              <a:ln cap="flat" cmpd="sng" w="28575">
                <a:solidFill>
                  <a:srgbClr val="255F1F"/>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sp>
          <p:nvSpPr>
            <p:cNvPr id="431" name="Google Shape;431;p20"/>
            <p:cNvSpPr txBox="1"/>
            <p:nvPr/>
          </p:nvSpPr>
          <p:spPr>
            <a:xfrm>
              <a:off x="6874191" y="4118190"/>
              <a:ext cx="4595400" cy="173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1800">
                  <a:solidFill>
                    <a:srgbClr val="255F1F"/>
                  </a:solidFill>
                  <a:latin typeface="Poppins"/>
                  <a:ea typeface="Poppins"/>
                  <a:cs typeface="Poppins"/>
                  <a:sym typeface="Poppins"/>
                </a:rPr>
                <a:t>Aktuální téma </a:t>
              </a:r>
              <a:endParaRPr sz="1800">
                <a:solidFill>
                  <a:srgbClr val="255F1F"/>
                </a:solidFill>
                <a:latin typeface="Poppins"/>
                <a:ea typeface="Poppins"/>
                <a:cs typeface="Poppins"/>
                <a:sym typeface="Poppins"/>
              </a:endParaRPr>
            </a:p>
            <a:p>
              <a:pPr indent="0" lvl="0" marL="0" rtl="0" algn="ctr">
                <a:lnSpc>
                  <a:spcPct val="115000"/>
                </a:lnSpc>
                <a:spcBef>
                  <a:spcPts val="0"/>
                </a:spcBef>
                <a:spcAft>
                  <a:spcPts val="0"/>
                </a:spcAft>
                <a:buNone/>
              </a:pPr>
              <a:r>
                <a:rPr lang="en-US" sz="1800">
                  <a:solidFill>
                    <a:srgbClr val="255F1F"/>
                  </a:solidFill>
                  <a:latin typeface="Poppins"/>
                  <a:ea typeface="Poppins"/>
                  <a:cs typeface="Poppins"/>
                  <a:sym typeface="Poppins"/>
                </a:rPr>
                <a:t>  </a:t>
              </a:r>
              <a:endParaRPr sz="1800">
                <a:solidFill>
                  <a:srgbClr val="255F1F"/>
                </a:solidFill>
                <a:latin typeface="Poppins"/>
                <a:ea typeface="Poppins"/>
                <a:cs typeface="Poppins"/>
                <a:sym typeface="Poppins"/>
              </a:endParaRPr>
            </a:p>
            <a:p>
              <a:pPr indent="0" lvl="0" marL="0" marR="0" rtl="0" algn="ctr">
                <a:lnSpc>
                  <a:spcPct val="115000"/>
                </a:lnSpc>
                <a:spcBef>
                  <a:spcPts val="0"/>
                </a:spcBef>
                <a:spcAft>
                  <a:spcPts val="0"/>
                </a:spcAft>
                <a:buNone/>
              </a:pPr>
              <a:r>
                <a:rPr lang="en-US" sz="1800">
                  <a:solidFill>
                    <a:srgbClr val="255F1F"/>
                  </a:solidFill>
                  <a:latin typeface="Poppins"/>
                  <a:ea typeface="Poppins"/>
                  <a:cs typeface="Poppins"/>
                  <a:sym typeface="Poppins"/>
                </a:rPr>
                <a:t>Mikrolekce </a:t>
              </a:r>
              <a:endParaRPr sz="1800">
                <a:solidFill>
                  <a:srgbClr val="255F1F"/>
                </a:solidFill>
                <a:latin typeface="Poppins"/>
                <a:ea typeface="Poppins"/>
                <a:cs typeface="Poppins"/>
                <a:sym typeface="Poppins"/>
              </a:endParaRPr>
            </a:p>
            <a:p>
              <a:pPr indent="0" lvl="0" marL="0" marR="0" rtl="0" algn="ctr">
                <a:lnSpc>
                  <a:spcPct val="115000"/>
                </a:lnSpc>
                <a:spcBef>
                  <a:spcPts val="0"/>
                </a:spcBef>
                <a:spcAft>
                  <a:spcPts val="0"/>
                </a:spcAft>
                <a:buNone/>
              </a:pPr>
              <a:r>
                <a:t/>
              </a:r>
              <a:endParaRPr sz="1800">
                <a:solidFill>
                  <a:srgbClr val="255F1F"/>
                </a:solidFill>
                <a:latin typeface="Poppins"/>
                <a:ea typeface="Poppins"/>
                <a:cs typeface="Poppins"/>
                <a:sym typeface="Poppins"/>
              </a:endParaRPr>
            </a:p>
            <a:p>
              <a:pPr indent="0" lvl="0" marL="0" rtl="0" algn="ctr">
                <a:lnSpc>
                  <a:spcPct val="115000"/>
                </a:lnSpc>
                <a:spcBef>
                  <a:spcPts val="0"/>
                </a:spcBef>
                <a:spcAft>
                  <a:spcPts val="0"/>
                </a:spcAft>
                <a:buNone/>
              </a:pPr>
              <a:r>
                <a:rPr lang="en-US" sz="1800">
                  <a:solidFill>
                    <a:srgbClr val="255F1F"/>
                  </a:solidFill>
                  <a:latin typeface="Poppins"/>
                  <a:ea typeface="Poppins"/>
                  <a:cs typeface="Poppins"/>
                  <a:sym typeface="Poppins"/>
                </a:rPr>
                <a:t>Diskuse</a:t>
              </a:r>
              <a:r>
                <a:rPr lang="en-US" sz="1800">
                  <a:solidFill>
                    <a:srgbClr val="255F1F"/>
                  </a:solidFill>
                  <a:latin typeface="Poppins"/>
                  <a:ea typeface="Poppins"/>
                  <a:cs typeface="Poppins"/>
                  <a:sym typeface="Poppins"/>
                </a:rPr>
                <a:t> o použitelnost</a:t>
              </a:r>
              <a:endParaRPr sz="1800">
                <a:solidFill>
                  <a:srgbClr val="255F1F"/>
                </a:solidFill>
                <a:latin typeface="Poppins"/>
                <a:ea typeface="Poppins"/>
                <a:cs typeface="Poppins"/>
                <a:sym typeface="Poppins"/>
              </a:endParaRPr>
            </a:p>
          </p:txBody>
        </p:sp>
        <p:sp>
          <p:nvSpPr>
            <p:cNvPr id="432" name="Google Shape;432;p20"/>
            <p:cNvSpPr txBox="1"/>
            <p:nvPr/>
          </p:nvSpPr>
          <p:spPr>
            <a:xfrm>
              <a:off x="7252250" y="3311130"/>
              <a:ext cx="3740700" cy="585000"/>
            </a:xfrm>
            <a:prstGeom prst="rect">
              <a:avLst/>
            </a:prstGeom>
            <a:noFill/>
            <a:ln>
              <a:noFill/>
            </a:ln>
          </p:spPr>
          <p:txBody>
            <a:bodyPr anchorCtr="0" anchor="t" bIns="91425" lIns="91425" spcFirstLastPara="1" rIns="91425" wrap="square" tIns="91425">
              <a:spAutoFit/>
            </a:bodyPr>
            <a:lstStyle/>
            <a:p>
              <a:pPr indent="0" lvl="0" marL="0" rtl="0" algn="ctr">
                <a:lnSpc>
                  <a:spcPct val="152000"/>
                </a:lnSpc>
                <a:spcBef>
                  <a:spcPts val="0"/>
                </a:spcBef>
                <a:spcAft>
                  <a:spcPts val="0"/>
                </a:spcAft>
                <a:buNone/>
              </a:pPr>
              <a:r>
                <a:rPr b="1" lang="en-US" sz="2600" u="sng">
                  <a:solidFill>
                    <a:srgbClr val="255F1F"/>
                  </a:solidFill>
                  <a:latin typeface="Poppins"/>
                  <a:ea typeface="Poppins"/>
                  <a:cs typeface="Poppins"/>
                  <a:sym typeface="Poppins"/>
                </a:rPr>
                <a:t>Způsob č. 2</a:t>
              </a:r>
              <a:endParaRPr b="1" sz="1700" u="sng">
                <a:solidFill>
                  <a:srgbClr val="255F1F"/>
                </a:solidFill>
                <a:latin typeface="Poppins"/>
                <a:ea typeface="Poppins"/>
                <a:cs typeface="Poppins"/>
                <a:sym typeface="Poppins"/>
              </a:endParaRPr>
            </a:p>
          </p:txBody>
        </p:sp>
        <p:sp>
          <p:nvSpPr>
            <p:cNvPr id="433" name="Google Shape;433;p20"/>
            <p:cNvSpPr txBox="1"/>
            <p:nvPr/>
          </p:nvSpPr>
          <p:spPr>
            <a:xfrm>
              <a:off x="6671587" y="6397800"/>
              <a:ext cx="4797900" cy="2404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255F1F"/>
                </a:buClr>
                <a:buSzPts val="1400"/>
                <a:buFont typeface="Poppins"/>
                <a:buChar char="●"/>
              </a:pPr>
              <a:r>
                <a:rPr lang="en-US">
                  <a:solidFill>
                    <a:srgbClr val="255F1F"/>
                  </a:solidFill>
                  <a:latin typeface="Poppins"/>
                  <a:ea typeface="Poppins"/>
                  <a:cs typeface="Poppins"/>
                  <a:sym typeface="Poppins"/>
                </a:rPr>
                <a:t>Začněte aktuální událostí nebo problémem z reálného světa, který souvisí s tématem.</a:t>
              </a:r>
              <a:endParaRPr>
                <a:solidFill>
                  <a:srgbClr val="255F1F"/>
                </a:solidFill>
                <a:latin typeface="Poppins"/>
                <a:ea typeface="Poppins"/>
                <a:cs typeface="Poppins"/>
                <a:sym typeface="Poppins"/>
              </a:endParaRPr>
            </a:p>
            <a:p>
              <a:pPr indent="-317500" lvl="0" marL="457200" rtl="0" algn="l">
                <a:lnSpc>
                  <a:spcPct val="115000"/>
                </a:lnSpc>
                <a:spcBef>
                  <a:spcPts val="0"/>
                </a:spcBef>
                <a:spcAft>
                  <a:spcPts val="0"/>
                </a:spcAft>
                <a:buClr>
                  <a:srgbClr val="255F1F"/>
                </a:buClr>
                <a:buSzPts val="1400"/>
                <a:buFont typeface="Poppins"/>
                <a:buChar char="●"/>
              </a:pPr>
              <a:r>
                <a:rPr lang="en-US">
                  <a:solidFill>
                    <a:srgbClr val="255F1F"/>
                  </a:solidFill>
                  <a:latin typeface="Poppins"/>
                  <a:ea typeface="Poppins"/>
                  <a:cs typeface="Poppins"/>
                  <a:sym typeface="Poppins"/>
                </a:rPr>
                <a:t>Pomocí mikrolekce doplňte potřebné pozadí a klíčový pojem.</a:t>
              </a:r>
              <a:endParaRPr>
                <a:solidFill>
                  <a:srgbClr val="255F1F"/>
                </a:solidFill>
                <a:latin typeface="Poppins"/>
                <a:ea typeface="Poppins"/>
                <a:cs typeface="Poppins"/>
                <a:sym typeface="Poppins"/>
              </a:endParaRPr>
            </a:p>
            <a:p>
              <a:pPr indent="-317500" lvl="0" marL="457200" rtl="0" algn="l">
                <a:lnSpc>
                  <a:spcPct val="115000"/>
                </a:lnSpc>
                <a:spcBef>
                  <a:spcPts val="0"/>
                </a:spcBef>
                <a:spcAft>
                  <a:spcPts val="0"/>
                </a:spcAft>
                <a:buClr>
                  <a:srgbClr val="255F1F"/>
                </a:buClr>
                <a:buSzPts val="1400"/>
                <a:buFont typeface="Poppins"/>
                <a:buChar char="●"/>
              </a:pPr>
              <a:r>
                <a:rPr lang="en-US">
                  <a:solidFill>
                    <a:srgbClr val="255F1F"/>
                  </a:solidFill>
                  <a:latin typeface="Poppins"/>
                  <a:ea typeface="Poppins"/>
                  <a:cs typeface="Poppins"/>
                  <a:sym typeface="Poppins"/>
                </a:rPr>
                <a:t>Společně prodiskutujte, jak se tento pojem v dané situaci uplatňuje a jaká opatření či řešení jsou reálná.</a:t>
              </a:r>
              <a:endParaRPr>
                <a:solidFill>
                  <a:srgbClr val="255F1F"/>
                </a:solidFill>
                <a:latin typeface="Poppins"/>
                <a:ea typeface="Poppins"/>
                <a:cs typeface="Poppins"/>
                <a:sym typeface="Poppins"/>
              </a:endParaRPr>
            </a:p>
            <a:p>
              <a:pPr indent="0" lvl="0" marL="0" marR="0" rtl="0" algn="l">
                <a:lnSpc>
                  <a:spcPct val="115000"/>
                </a:lnSpc>
                <a:spcBef>
                  <a:spcPts val="0"/>
                </a:spcBef>
                <a:spcAft>
                  <a:spcPts val="0"/>
                </a:spcAft>
                <a:buNone/>
              </a:pPr>
              <a:r>
                <a:t/>
              </a:r>
              <a:endParaRPr sz="1700">
                <a:solidFill>
                  <a:srgbClr val="255F1F"/>
                </a:solidFill>
                <a:latin typeface="Poppins"/>
                <a:ea typeface="Poppins"/>
                <a:cs typeface="Poppins"/>
                <a:sym typeface="Poppins"/>
              </a:endParaRPr>
            </a:p>
            <a:p>
              <a:pPr indent="0" lvl="0" marL="0" rtl="0" algn="l">
                <a:spcBef>
                  <a:spcPts val="0"/>
                </a:spcBef>
                <a:spcAft>
                  <a:spcPts val="0"/>
                </a:spcAft>
                <a:buNone/>
              </a:pPr>
              <a:r>
                <a:t/>
              </a:r>
              <a:endParaRPr b="1" sz="1900">
                <a:solidFill>
                  <a:srgbClr val="255F1F"/>
                </a:solidFill>
                <a:latin typeface="Poppins"/>
                <a:ea typeface="Poppins"/>
                <a:cs typeface="Poppins"/>
                <a:sym typeface="Poppins"/>
              </a:endParaRPr>
            </a:p>
          </p:txBody>
        </p:sp>
        <p:cxnSp>
          <p:nvCxnSpPr>
            <p:cNvPr id="434" name="Google Shape;434;p20"/>
            <p:cNvCxnSpPr/>
            <p:nvPr/>
          </p:nvCxnSpPr>
          <p:spPr>
            <a:xfrm>
              <a:off x="9101257" y="4480433"/>
              <a:ext cx="8100" cy="399000"/>
            </a:xfrm>
            <a:prstGeom prst="straightConnector1">
              <a:avLst/>
            </a:prstGeom>
            <a:noFill/>
            <a:ln cap="flat" cmpd="sng" w="28575">
              <a:solidFill>
                <a:srgbClr val="255F1F"/>
              </a:solidFill>
              <a:prstDash val="solid"/>
              <a:round/>
              <a:headEnd len="med" w="med" type="none"/>
              <a:tailEnd len="med" w="med" type="triangle"/>
            </a:ln>
          </p:spPr>
        </p:cxnSp>
        <p:cxnSp>
          <p:nvCxnSpPr>
            <p:cNvPr id="435" name="Google Shape;435;p20"/>
            <p:cNvCxnSpPr/>
            <p:nvPr/>
          </p:nvCxnSpPr>
          <p:spPr>
            <a:xfrm>
              <a:off x="9093116" y="5110363"/>
              <a:ext cx="8100" cy="399000"/>
            </a:xfrm>
            <a:prstGeom prst="straightConnector1">
              <a:avLst/>
            </a:prstGeom>
            <a:noFill/>
            <a:ln cap="flat" cmpd="sng" w="28575">
              <a:solidFill>
                <a:srgbClr val="255F1F"/>
              </a:solidFill>
              <a:prstDash val="solid"/>
              <a:round/>
              <a:headEnd len="med" w="med" type="none"/>
              <a:tailEnd len="med" w="med" type="triangle"/>
            </a:ln>
          </p:spPr>
        </p:cxnSp>
      </p:grpSp>
      <p:pic>
        <p:nvPicPr>
          <p:cNvPr id="436" name="Google Shape;436;p20" title="Diseño sin título (2).png"/>
          <p:cNvPicPr preferRelativeResize="0"/>
          <p:nvPr/>
        </p:nvPicPr>
        <p:blipFill rotWithShape="1">
          <a:blip r:embed="rId12">
            <a:alphaModFix/>
          </a:blip>
          <a:srcRect b="37103" l="10658" r="72649" t="37100"/>
          <a:stretch/>
        </p:blipFill>
        <p:spPr>
          <a:xfrm>
            <a:off x="806975" y="4519866"/>
            <a:ext cx="1602519" cy="1386975"/>
          </a:xfrm>
          <a:prstGeom prst="rect">
            <a:avLst/>
          </a:prstGeom>
          <a:noFill/>
          <a:ln>
            <a:noFill/>
          </a:ln>
        </p:spPr>
      </p:pic>
      <p:pic>
        <p:nvPicPr>
          <p:cNvPr id="437" name="Google Shape;437;p20" title="Diseño sin título (2).png"/>
          <p:cNvPicPr preferRelativeResize="0"/>
          <p:nvPr/>
        </p:nvPicPr>
        <p:blipFill rotWithShape="1">
          <a:blip r:embed="rId12">
            <a:alphaModFix/>
          </a:blip>
          <a:srcRect b="35660" l="39391" r="37398" t="35754"/>
          <a:stretch/>
        </p:blipFill>
        <p:spPr>
          <a:xfrm>
            <a:off x="6749962" y="4380404"/>
            <a:ext cx="1802112" cy="1243067"/>
          </a:xfrm>
          <a:prstGeom prst="rect">
            <a:avLst/>
          </a:prstGeom>
          <a:noFill/>
          <a:ln>
            <a:noFill/>
          </a:ln>
        </p:spPr>
      </p:pic>
      <p:pic>
        <p:nvPicPr>
          <p:cNvPr id="438" name="Google Shape;438;p20" title="Diseño sin título (2).png"/>
          <p:cNvPicPr preferRelativeResize="0"/>
          <p:nvPr/>
        </p:nvPicPr>
        <p:blipFill rotWithShape="1">
          <a:blip r:embed="rId12">
            <a:alphaModFix/>
          </a:blip>
          <a:srcRect b="35660" l="71446" r="8137" t="35754"/>
          <a:stretch/>
        </p:blipFill>
        <p:spPr>
          <a:xfrm>
            <a:off x="12892524" y="4884507"/>
            <a:ext cx="1585198" cy="1243050"/>
          </a:xfrm>
          <a:prstGeom prst="rect">
            <a:avLst/>
          </a:prstGeom>
          <a:noFill/>
          <a:ln>
            <a:noFill/>
          </a:ln>
        </p:spPr>
      </p:pic>
      <p:sp>
        <p:nvSpPr>
          <p:cNvPr id="439" name="Google Shape;439;p20"/>
          <p:cNvSpPr/>
          <p:nvPr/>
        </p:nvSpPr>
        <p:spPr>
          <a:xfrm>
            <a:off x="12810925" y="3804386"/>
            <a:ext cx="4670100" cy="2576400"/>
          </a:xfrm>
          <a:prstGeom prst="roundRect">
            <a:avLst>
              <a:gd fmla="val 16667" name="adj"/>
            </a:avLst>
          </a:prstGeom>
          <a:noFill/>
          <a:ln cap="flat" cmpd="sng" w="9525">
            <a:solidFill>
              <a:srgbClr val="255F1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 </a:t>
            </a:r>
            <a:endParaRPr>
              <a:latin typeface="Calibri"/>
              <a:ea typeface="Calibri"/>
              <a:cs typeface="Calibri"/>
              <a:sym typeface="Calibri"/>
            </a:endParaRPr>
          </a:p>
        </p:txBody>
      </p:sp>
      <p:sp>
        <p:nvSpPr>
          <p:cNvPr id="440" name="Google Shape;440;p20"/>
          <p:cNvSpPr/>
          <p:nvPr/>
        </p:nvSpPr>
        <p:spPr>
          <a:xfrm>
            <a:off x="6745997" y="3931598"/>
            <a:ext cx="4670100" cy="2215800"/>
          </a:xfrm>
          <a:prstGeom prst="roundRect">
            <a:avLst>
              <a:gd fmla="val 16667" name="adj"/>
            </a:avLst>
          </a:prstGeom>
          <a:noFill/>
          <a:ln cap="flat" cmpd="sng" w="9525">
            <a:solidFill>
              <a:srgbClr val="255F1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41" name="Google Shape;441;p20"/>
          <p:cNvSpPr/>
          <p:nvPr/>
        </p:nvSpPr>
        <p:spPr>
          <a:xfrm>
            <a:off x="769926" y="3911060"/>
            <a:ext cx="4670100" cy="2215800"/>
          </a:xfrm>
          <a:prstGeom prst="roundRect">
            <a:avLst>
              <a:gd fmla="val 16667" name="adj"/>
            </a:avLst>
          </a:prstGeom>
          <a:noFill/>
          <a:ln cap="flat" cmpd="sng" w="9525">
            <a:solidFill>
              <a:srgbClr val="255F1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442" name="Google Shape;442;p20"/>
          <p:cNvGrpSpPr/>
          <p:nvPr/>
        </p:nvGrpSpPr>
        <p:grpSpPr>
          <a:xfrm>
            <a:off x="-175" y="-209548"/>
            <a:ext cx="18288352" cy="1386967"/>
            <a:chOff x="0" y="-123825"/>
            <a:chExt cx="4503300" cy="888000"/>
          </a:xfrm>
        </p:grpSpPr>
        <p:sp>
          <p:nvSpPr>
            <p:cNvPr id="443" name="Google Shape;443;p20"/>
            <p:cNvSpPr/>
            <p:nvPr/>
          </p:nvSpPr>
          <p:spPr>
            <a:xfrm>
              <a:off x="0" y="0"/>
              <a:ext cx="4503162" cy="764056"/>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0"/>
            <p:cNvSpPr txBox="1"/>
            <p:nvPr/>
          </p:nvSpPr>
          <p:spPr>
            <a:xfrm>
              <a:off x="0" y="-123825"/>
              <a:ext cx="4503300" cy="888000"/>
            </a:xfrm>
            <a:prstGeom prst="rect">
              <a:avLst/>
            </a:prstGeom>
            <a:noFill/>
            <a:ln>
              <a:noFill/>
            </a:ln>
          </p:spPr>
          <p:txBody>
            <a:bodyPr anchorCtr="0" anchor="ctr" bIns="50800" lIns="50800" spcFirstLastPara="1" rIns="50800" wrap="square" tIns="50800">
              <a:noAutofit/>
            </a:bodyPr>
            <a:lstStyle/>
            <a:p>
              <a:pPr indent="0" lvl="0" marL="0" marR="0" rtl="0" algn="ctr">
                <a:lnSpc>
                  <a:spcPct val="217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5" name="Google Shape;445;p20"/>
          <p:cNvSpPr/>
          <p:nvPr/>
        </p:nvSpPr>
        <p:spPr>
          <a:xfrm>
            <a:off x="6447336" y="204775"/>
            <a:ext cx="3424500" cy="5313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446" name="Google Shape;446;p20">
            <a:hlinkClick action="ppaction://hlinksldjump" r:id="rId13"/>
          </p:cNvPr>
          <p:cNvSpPr/>
          <p:nvPr/>
        </p:nvSpPr>
        <p:spPr>
          <a:xfrm>
            <a:off x="806969" y="177175"/>
            <a:ext cx="1166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447" name="Google Shape;447;p20"/>
          <p:cNvSpPr txBox="1"/>
          <p:nvPr/>
        </p:nvSpPr>
        <p:spPr>
          <a:xfrm>
            <a:off x="954628" y="279237"/>
            <a:ext cx="10266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2"/>
                </a:solidFill>
                <a:uFill>
                  <a:noFill/>
                </a:uFill>
                <a:latin typeface="Poppins"/>
                <a:ea typeface="Poppins"/>
                <a:cs typeface="Poppins"/>
                <a:sym typeface="Poppins"/>
                <a:hlinkClick action="ppaction://hlinksldjump" r:id="rId14">
                  <a:extLst>
                    <a:ext uri="{A12FA001-AC4F-418D-AE19-62706E023703}">
                      <ahyp:hlinkClr val="tx"/>
                    </a:ext>
                  </a:extLst>
                </a:hlinkClick>
              </a:rPr>
              <a:t>Domů</a:t>
            </a:r>
            <a:endParaRPr sz="2077">
              <a:solidFill>
                <a:schemeClr val="lt2"/>
              </a:solidFill>
              <a:latin typeface="Poppins"/>
              <a:ea typeface="Poppins"/>
              <a:cs typeface="Poppins"/>
              <a:sym typeface="Poppins"/>
            </a:endParaRPr>
          </a:p>
        </p:txBody>
      </p:sp>
      <p:sp>
        <p:nvSpPr>
          <p:cNvPr id="448" name="Google Shape;448;p20"/>
          <p:cNvSpPr txBox="1"/>
          <p:nvPr/>
        </p:nvSpPr>
        <p:spPr>
          <a:xfrm>
            <a:off x="2482056" y="318115"/>
            <a:ext cx="3708000" cy="3069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None/>
            </a:pPr>
            <a:r>
              <a:rPr lang="en-US" sz="2077">
                <a:solidFill>
                  <a:schemeClr val="lt1"/>
                </a:solidFill>
                <a:latin typeface="Poppins"/>
                <a:ea typeface="Poppins"/>
                <a:cs typeface="Poppins"/>
                <a:sym typeface="Poppins"/>
              </a:rPr>
              <a:t>Úvod k příručce</a:t>
            </a:r>
            <a:endParaRPr sz="2077">
              <a:solidFill>
                <a:srgbClr val="FFFFFF"/>
              </a:solidFill>
              <a:latin typeface="Poppins"/>
              <a:ea typeface="Poppins"/>
              <a:cs typeface="Poppins"/>
              <a:sym typeface="Poppins"/>
            </a:endParaRPr>
          </a:p>
        </p:txBody>
      </p:sp>
      <p:grpSp>
        <p:nvGrpSpPr>
          <p:cNvPr id="449" name="Google Shape;449;p20"/>
          <p:cNvGrpSpPr/>
          <p:nvPr/>
        </p:nvGrpSpPr>
        <p:grpSpPr>
          <a:xfrm>
            <a:off x="16146236" y="-126113"/>
            <a:ext cx="1166332" cy="1536949"/>
            <a:chOff x="0" y="-57150"/>
            <a:chExt cx="660400" cy="1133861"/>
          </a:xfrm>
        </p:grpSpPr>
        <p:sp>
          <p:nvSpPr>
            <p:cNvPr id="450" name="Google Shape;450;p20"/>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0"/>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2" name="Google Shape;452;p20"/>
          <p:cNvSpPr txBox="1"/>
          <p:nvPr/>
        </p:nvSpPr>
        <p:spPr>
          <a:xfrm>
            <a:off x="6608025" y="318132"/>
            <a:ext cx="35427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77">
                <a:solidFill>
                  <a:schemeClr val="lt1"/>
                </a:solidFill>
                <a:latin typeface="Poppins ExtraBold"/>
                <a:ea typeface="Poppins ExtraBold"/>
                <a:cs typeface="Poppins ExtraBold"/>
                <a:sym typeface="Poppins ExtraBold"/>
              </a:rPr>
              <a:t>Používání mikrolekcí</a:t>
            </a:r>
            <a:endParaRPr>
              <a:latin typeface="Poppins ExtraBold"/>
              <a:ea typeface="Poppins ExtraBold"/>
              <a:cs typeface="Poppins ExtraBold"/>
              <a:sym typeface="Poppins ExtraBold"/>
            </a:endParaRPr>
          </a:p>
        </p:txBody>
      </p:sp>
      <p:sp>
        <p:nvSpPr>
          <p:cNvPr id="453" name="Google Shape;453;p20"/>
          <p:cNvSpPr txBox="1"/>
          <p:nvPr/>
        </p:nvSpPr>
        <p:spPr>
          <a:xfrm>
            <a:off x="10518924" y="316982"/>
            <a:ext cx="5429100" cy="6138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77">
                <a:solidFill>
                  <a:schemeClr val="lt1"/>
                </a:solidFill>
                <a:latin typeface="Poppins"/>
                <a:ea typeface="Poppins"/>
                <a:cs typeface="Poppins"/>
                <a:sym typeface="Poppins"/>
              </a:rPr>
              <a:t>Šablony a nástroje pro kritické myšlení</a:t>
            </a:r>
            <a:endParaRPr sz="2077">
              <a:solidFill>
                <a:schemeClr val="lt1"/>
              </a:solidFill>
              <a:latin typeface="Poppins"/>
              <a:ea typeface="Poppins"/>
              <a:cs typeface="Poppins"/>
              <a:sym typeface="Poppins"/>
            </a:endParaRPr>
          </a:p>
          <a:p>
            <a:pPr indent="0" lvl="0" marL="0" marR="0" rtl="0" algn="l">
              <a:lnSpc>
                <a:spcPct val="96003"/>
              </a:lnSpc>
              <a:spcBef>
                <a:spcPts val="0"/>
              </a:spcBef>
              <a:spcAft>
                <a:spcPts val="0"/>
              </a:spcAft>
              <a:buNone/>
            </a:pPr>
            <a:r>
              <a:t/>
            </a:r>
            <a:endParaRPr sz="2077">
              <a:solidFill>
                <a:srgbClr val="FFFFFF"/>
              </a:solidFill>
              <a:latin typeface="Poppins"/>
              <a:ea typeface="Poppins"/>
              <a:cs typeface="Poppins"/>
              <a:sym typeface="Poppins"/>
            </a:endParaRPr>
          </a:p>
        </p:txBody>
      </p:sp>
      <p:sp>
        <p:nvSpPr>
          <p:cNvPr id="454" name="Google Shape;454;p20">
            <a:hlinkClick action="ppaction://hlinksldjump" r:id="rId15"/>
          </p:cNvPr>
          <p:cNvSpPr/>
          <p:nvPr/>
        </p:nvSpPr>
        <p:spPr>
          <a:xfrm>
            <a:off x="10351273" y="218288"/>
            <a:ext cx="5594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5" name="Google Shape;455;p20"/>
          <p:cNvSpPr/>
          <p:nvPr/>
        </p:nvSpPr>
        <p:spPr>
          <a:xfrm flipH="1">
            <a:off x="7688664" y="471035"/>
            <a:ext cx="1166332" cy="531244"/>
          </a:xfrm>
          <a:custGeom>
            <a:rect b="b" l="l" r="r" t="t"/>
            <a:pathLst>
              <a:path extrusionOk="0" h="531244" w="1166332">
                <a:moveTo>
                  <a:pt x="1166331" y="0"/>
                </a:moveTo>
                <a:lnTo>
                  <a:pt x="0" y="0"/>
                </a:lnTo>
                <a:lnTo>
                  <a:pt x="0" y="531244"/>
                </a:lnTo>
                <a:lnTo>
                  <a:pt x="1166331" y="531244"/>
                </a:lnTo>
                <a:lnTo>
                  <a:pt x="1166331" y="0"/>
                </a:lnTo>
                <a:close/>
              </a:path>
            </a:pathLst>
          </a:custGeom>
          <a:blipFill rotWithShape="1">
            <a:blip r:embed="rId16">
              <a:alphaModFix/>
            </a:blip>
            <a:stretch>
              <a:fillRect b="-20974" l="0" r="-264537" t="-679281"/>
            </a:stretch>
          </a:blipFill>
          <a:ln>
            <a:noFill/>
          </a:ln>
        </p:spPr>
      </p:sp>
      <p:sp>
        <p:nvSpPr>
          <p:cNvPr id="456" name="Google Shape;456;p20">
            <a:hlinkClick action="ppaction://hlinksldjump" r:id="rId17"/>
          </p:cNvPr>
          <p:cNvSpPr/>
          <p:nvPr/>
        </p:nvSpPr>
        <p:spPr>
          <a:xfrm>
            <a:off x="2422886" y="177175"/>
            <a:ext cx="35427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457" name="Google Shape;457;p20"/>
          <p:cNvPicPr preferRelativeResize="0"/>
          <p:nvPr/>
        </p:nvPicPr>
        <p:blipFill rotWithShape="1">
          <a:blip r:embed="rId18">
            <a:alphaModFix/>
          </a:blip>
          <a:srcRect b="53006" l="21602" r="64574" t="21843"/>
          <a:stretch/>
        </p:blipFill>
        <p:spPr>
          <a:xfrm>
            <a:off x="15979207" y="-253343"/>
            <a:ext cx="1501824" cy="15369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21"/>
          <p:cNvSpPr/>
          <p:nvPr/>
        </p:nvSpPr>
        <p:spPr>
          <a:xfrm>
            <a:off x="0" y="1893101"/>
            <a:ext cx="18288000" cy="945600"/>
          </a:xfrm>
          <a:prstGeom prst="rect">
            <a:avLst/>
          </a:prstGeom>
          <a:solidFill>
            <a:srgbClr val="D2E7C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63" name="Google Shape;463;p21"/>
          <p:cNvSpPr txBox="1"/>
          <p:nvPr/>
        </p:nvSpPr>
        <p:spPr>
          <a:xfrm>
            <a:off x="156073" y="1990542"/>
            <a:ext cx="18140700" cy="750300"/>
          </a:xfrm>
          <a:prstGeom prst="rect">
            <a:avLst/>
          </a:prstGeom>
          <a:noFill/>
          <a:ln>
            <a:noFill/>
          </a:ln>
        </p:spPr>
        <p:txBody>
          <a:bodyPr anchorCtr="0" anchor="t" bIns="0" lIns="0" spcFirstLastPara="1" rIns="0" wrap="square" tIns="0">
            <a:spAutoFit/>
          </a:bodyPr>
          <a:lstStyle/>
          <a:p>
            <a:pPr indent="0" lvl="0" marL="0" marR="0" rtl="0" algn="ctr">
              <a:lnSpc>
                <a:spcPct val="96003"/>
              </a:lnSpc>
              <a:spcBef>
                <a:spcPts val="0"/>
              </a:spcBef>
              <a:spcAft>
                <a:spcPts val="0"/>
              </a:spcAft>
              <a:buNone/>
            </a:pPr>
            <a:r>
              <a:rPr i="1" lang="en-US" sz="5077">
                <a:solidFill>
                  <a:srgbClr val="255F1F"/>
                </a:solidFill>
                <a:latin typeface="Poppins ExtraBold"/>
                <a:ea typeface="Poppins ExtraBold"/>
                <a:cs typeface="Poppins ExtraBold"/>
                <a:sym typeface="Poppins ExtraBold"/>
              </a:rPr>
              <a:t>Microcertifi</a:t>
            </a:r>
            <a:r>
              <a:rPr i="1" lang="en-US" sz="5077">
                <a:solidFill>
                  <a:srgbClr val="255F1F"/>
                </a:solidFill>
                <a:latin typeface="Poppins ExtraBold"/>
                <a:ea typeface="Poppins ExtraBold"/>
                <a:cs typeface="Poppins ExtraBold"/>
                <a:sym typeface="Poppins ExtraBold"/>
              </a:rPr>
              <a:t>kace</a:t>
            </a:r>
            <a:endParaRPr i="1" sz="5077">
              <a:solidFill>
                <a:srgbClr val="255F1F"/>
              </a:solidFill>
              <a:latin typeface="Poppins ExtraBold"/>
              <a:ea typeface="Poppins ExtraBold"/>
              <a:cs typeface="Poppins ExtraBold"/>
              <a:sym typeface="Poppins ExtraBold"/>
            </a:endParaRPr>
          </a:p>
        </p:txBody>
      </p:sp>
      <p:sp>
        <p:nvSpPr>
          <p:cNvPr id="464" name="Google Shape;464;p21"/>
          <p:cNvSpPr txBox="1"/>
          <p:nvPr/>
        </p:nvSpPr>
        <p:spPr>
          <a:xfrm>
            <a:off x="531898" y="3190768"/>
            <a:ext cx="12583500" cy="6945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rPr b="1" lang="en-US" sz="4700">
                <a:solidFill>
                  <a:srgbClr val="255F1F"/>
                </a:solidFill>
                <a:latin typeface="Poppins"/>
                <a:ea typeface="Poppins"/>
                <a:cs typeface="Poppins"/>
                <a:sym typeface="Poppins"/>
              </a:rPr>
              <a:t>Microcertifikační systém</a:t>
            </a:r>
            <a:endParaRPr b="1">
              <a:solidFill>
                <a:srgbClr val="255F1F"/>
              </a:solidFill>
              <a:latin typeface="Poppins"/>
              <a:ea typeface="Poppins"/>
              <a:cs typeface="Poppins"/>
              <a:sym typeface="Poppins"/>
            </a:endParaRPr>
          </a:p>
        </p:txBody>
      </p:sp>
      <p:sp>
        <p:nvSpPr>
          <p:cNvPr id="465" name="Google Shape;465;p21"/>
          <p:cNvSpPr txBox="1"/>
          <p:nvPr/>
        </p:nvSpPr>
        <p:spPr>
          <a:xfrm>
            <a:off x="551698" y="4039475"/>
            <a:ext cx="8040600" cy="384900"/>
          </a:xfrm>
          <a:prstGeom prst="rect">
            <a:avLst/>
          </a:prstGeom>
          <a:noFill/>
          <a:ln>
            <a:noFill/>
          </a:ln>
        </p:spPr>
        <p:txBody>
          <a:bodyPr anchorCtr="0" anchor="t" bIns="0" lIns="0" spcFirstLastPara="1" rIns="0" wrap="square" tIns="0">
            <a:spAutoFit/>
          </a:bodyPr>
          <a:lstStyle/>
          <a:p>
            <a:pPr indent="0" lvl="0" marL="0" marR="0" rtl="0" algn="l">
              <a:lnSpc>
                <a:spcPct val="152000"/>
              </a:lnSpc>
              <a:spcBef>
                <a:spcPts val="0"/>
              </a:spcBef>
              <a:spcAft>
                <a:spcPts val="0"/>
              </a:spcAft>
              <a:buNone/>
            </a:pPr>
            <a:r>
              <a:rPr lang="en-US" sz="2500">
                <a:solidFill>
                  <a:srgbClr val="529700"/>
                </a:solidFill>
                <a:latin typeface="Poppins SemiBold"/>
                <a:ea typeface="Poppins SemiBold"/>
                <a:cs typeface="Poppins SemiBold"/>
                <a:sym typeface="Poppins SemiBold"/>
              </a:rPr>
              <a:t>Oceňování pokroku pomocí digitálních odznaků</a:t>
            </a:r>
            <a:endParaRPr sz="1600">
              <a:solidFill>
                <a:srgbClr val="529700"/>
              </a:solidFill>
              <a:latin typeface="Poppins SemiBold"/>
              <a:ea typeface="Poppins SemiBold"/>
              <a:cs typeface="Poppins SemiBold"/>
              <a:sym typeface="Poppins SemiBold"/>
            </a:endParaRPr>
          </a:p>
        </p:txBody>
      </p:sp>
      <p:sp>
        <p:nvSpPr>
          <p:cNvPr id="466" name="Google Shape;466;p21"/>
          <p:cNvSpPr txBox="1"/>
          <p:nvPr/>
        </p:nvSpPr>
        <p:spPr>
          <a:xfrm>
            <a:off x="531898" y="4874300"/>
            <a:ext cx="12190800" cy="2178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lang="en-US" sz="1900">
                <a:solidFill>
                  <a:srgbClr val="529700"/>
                </a:solidFill>
                <a:latin typeface="Poppins"/>
                <a:ea typeface="Poppins"/>
                <a:cs typeface="Poppins"/>
                <a:sym typeface="Poppins"/>
              </a:rPr>
              <a:t>Mikrocertifikační vzdělávací cesta probíhá na specializované online platformě </a:t>
            </a:r>
            <a:r>
              <a:rPr b="1" lang="en-US" sz="1900">
                <a:solidFill>
                  <a:srgbClr val="529700"/>
                </a:solidFill>
                <a:latin typeface="Poppins"/>
                <a:ea typeface="Poppins"/>
                <a:cs typeface="Poppins"/>
                <a:sym typeface="Poppins"/>
              </a:rPr>
              <a:t>Climate Decoded</a:t>
            </a:r>
            <a:r>
              <a:rPr lang="en-US" sz="1900">
                <a:solidFill>
                  <a:srgbClr val="529700"/>
                </a:solidFill>
                <a:latin typeface="Poppins"/>
                <a:ea typeface="Poppins"/>
                <a:cs typeface="Poppins"/>
                <a:sym typeface="Poppins"/>
              </a:rPr>
              <a:t>, která je dostupná na webu projektu ACCESS 2. Na této platformě mohou žáci projít propojenou vzdělávací a mikrocertifikační cestou, která zahrnuje:</a:t>
            </a:r>
            <a:endParaRPr sz="2800">
              <a:solidFill>
                <a:srgbClr val="529700"/>
              </a:solidFill>
              <a:latin typeface="Poppins"/>
              <a:ea typeface="Poppins"/>
              <a:cs typeface="Poppins"/>
              <a:sym typeface="Poppins"/>
            </a:endParaRPr>
          </a:p>
          <a:p>
            <a:pPr indent="-355600" lvl="0" marL="457200" rtl="0" algn="l">
              <a:lnSpc>
                <a:spcPct val="115000"/>
              </a:lnSpc>
              <a:spcBef>
                <a:spcPts val="1200"/>
              </a:spcBef>
              <a:spcAft>
                <a:spcPts val="0"/>
              </a:spcAft>
              <a:buClr>
                <a:srgbClr val="529700"/>
              </a:buClr>
              <a:buSzPts val="2000"/>
              <a:buFont typeface="Poppins"/>
              <a:buChar char="●"/>
            </a:pPr>
            <a:r>
              <a:rPr b="1" lang="en-US" sz="2000">
                <a:solidFill>
                  <a:srgbClr val="529700"/>
                </a:solidFill>
                <a:latin typeface="Poppins"/>
                <a:ea typeface="Poppins"/>
                <a:cs typeface="Poppins"/>
                <a:sym typeface="Poppins"/>
              </a:rPr>
              <a:t>digitální mikrolekce ke každému z 10 hlavních témat,</a:t>
            </a:r>
            <a:endParaRPr b="1" sz="2000">
              <a:solidFill>
                <a:srgbClr val="529700"/>
              </a:solidFill>
              <a:latin typeface="Poppins"/>
              <a:ea typeface="Poppins"/>
              <a:cs typeface="Poppins"/>
              <a:sym typeface="Poppins"/>
            </a:endParaRPr>
          </a:p>
          <a:p>
            <a:pPr indent="-355600" lvl="0" marL="457200" rtl="0" algn="l">
              <a:lnSpc>
                <a:spcPct val="115000"/>
              </a:lnSpc>
              <a:spcBef>
                <a:spcPts val="0"/>
              </a:spcBef>
              <a:spcAft>
                <a:spcPts val="0"/>
              </a:spcAft>
              <a:buClr>
                <a:srgbClr val="529700"/>
              </a:buClr>
              <a:buSzPts val="2000"/>
              <a:buFont typeface="Poppins"/>
              <a:buChar char="●"/>
            </a:pPr>
            <a:r>
              <a:rPr b="1" lang="en-US" sz="2000">
                <a:solidFill>
                  <a:srgbClr val="529700"/>
                </a:solidFill>
                <a:latin typeface="Poppins"/>
                <a:ea typeface="Poppins"/>
                <a:cs typeface="Poppins"/>
                <a:sym typeface="Poppins"/>
              </a:rPr>
              <a:t>upevňovací aktivity pro procvičení a ukotvení učiva,</a:t>
            </a:r>
            <a:endParaRPr b="1" sz="2000">
              <a:solidFill>
                <a:srgbClr val="529700"/>
              </a:solidFill>
              <a:latin typeface="Poppins"/>
              <a:ea typeface="Poppins"/>
              <a:cs typeface="Poppins"/>
              <a:sym typeface="Poppins"/>
            </a:endParaRPr>
          </a:p>
          <a:p>
            <a:pPr indent="-355600" lvl="0" marL="457200" rtl="0" algn="l">
              <a:lnSpc>
                <a:spcPct val="115000"/>
              </a:lnSpc>
              <a:spcBef>
                <a:spcPts val="0"/>
              </a:spcBef>
              <a:spcAft>
                <a:spcPts val="0"/>
              </a:spcAft>
              <a:buClr>
                <a:srgbClr val="529700"/>
              </a:buClr>
              <a:buSzPts val="2000"/>
              <a:buFont typeface="Poppins"/>
              <a:buChar char="●"/>
            </a:pPr>
            <a:r>
              <a:rPr b="1" lang="en-US" sz="2000">
                <a:solidFill>
                  <a:srgbClr val="529700"/>
                </a:solidFill>
                <a:latin typeface="Poppins"/>
                <a:ea typeface="Poppins"/>
                <a:cs typeface="Poppins"/>
                <a:sym typeface="Poppins"/>
              </a:rPr>
              <a:t>10 závěrečných kvízů ke každému tématu, přičemž každý kvíz obsahuje 8 otázek.</a:t>
            </a:r>
            <a:endParaRPr b="1" sz="2000">
              <a:solidFill>
                <a:srgbClr val="529700"/>
              </a:solidFill>
              <a:latin typeface="Poppins"/>
              <a:ea typeface="Poppins"/>
              <a:cs typeface="Poppins"/>
              <a:sym typeface="Poppins"/>
            </a:endParaRPr>
          </a:p>
        </p:txBody>
      </p:sp>
      <p:grpSp>
        <p:nvGrpSpPr>
          <p:cNvPr id="467" name="Google Shape;467;p21"/>
          <p:cNvGrpSpPr/>
          <p:nvPr/>
        </p:nvGrpSpPr>
        <p:grpSpPr>
          <a:xfrm>
            <a:off x="5865127" y="1242496"/>
            <a:ext cx="6557746" cy="687928"/>
            <a:chOff x="5865127" y="1242496"/>
            <a:chExt cx="6557746" cy="687928"/>
          </a:xfrm>
        </p:grpSpPr>
        <p:sp>
          <p:nvSpPr>
            <p:cNvPr id="468" name="Google Shape;468;p21">
              <a:hlinkClick action="ppaction://hlinksldjump" r:id="rId3"/>
            </p:cNvPr>
            <p:cNvSpPr/>
            <p:nvPr/>
          </p:nvSpPr>
          <p:spPr>
            <a:xfrm>
              <a:off x="5865127" y="1346300"/>
              <a:ext cx="20277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469" name="Google Shape;469;p21" title="Roxy's Baby Shower Invitation (1).png"/>
            <p:cNvPicPr preferRelativeResize="0"/>
            <p:nvPr/>
          </p:nvPicPr>
          <p:blipFill rotWithShape="1">
            <a:blip r:embed="rId4">
              <a:alphaModFix/>
            </a:blip>
            <a:srcRect b="34895" l="23934" r="27517" t="34617"/>
            <a:stretch/>
          </p:blipFill>
          <p:spPr>
            <a:xfrm rot="-2696825">
              <a:off x="7417220" y="1369880"/>
              <a:ext cx="467585" cy="428221"/>
            </a:xfrm>
            <a:prstGeom prst="rect">
              <a:avLst/>
            </a:prstGeom>
            <a:noFill/>
            <a:ln>
              <a:noFill/>
            </a:ln>
          </p:spPr>
        </p:pic>
        <p:sp>
          <p:nvSpPr>
            <p:cNvPr id="470" name="Google Shape;470;p21"/>
            <p:cNvSpPr txBox="1"/>
            <p:nvPr/>
          </p:nvSpPr>
          <p:spPr>
            <a:xfrm>
              <a:off x="6116036" y="1410534"/>
              <a:ext cx="1564800" cy="3546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5">
                    <a:extLst>
                      <a:ext uri="{A12FA001-AC4F-418D-AE19-62706E023703}">
                        <ahyp:hlinkClr val="tx"/>
                      </a:ext>
                    </a:extLst>
                  </a:hlinkClick>
                </a:rPr>
                <a:t>Všechna témata a klíčová sdělení</a:t>
              </a:r>
              <a:endParaRPr i="1" sz="1200">
                <a:solidFill>
                  <a:srgbClr val="205D1C"/>
                </a:solidFill>
                <a:latin typeface="Poppins"/>
                <a:ea typeface="Poppins"/>
                <a:cs typeface="Poppins"/>
                <a:sym typeface="Poppins"/>
              </a:endParaRPr>
            </a:p>
          </p:txBody>
        </p:sp>
        <p:sp>
          <p:nvSpPr>
            <p:cNvPr id="471" name="Google Shape;471;p21">
              <a:hlinkClick action="ppaction://hlinksldjump" r:id="rId6"/>
            </p:cNvPr>
            <p:cNvSpPr/>
            <p:nvPr/>
          </p:nvSpPr>
          <p:spPr>
            <a:xfrm>
              <a:off x="8107597" y="1346300"/>
              <a:ext cx="20277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latin typeface="Calibri"/>
                <a:ea typeface="Calibri"/>
                <a:cs typeface="Calibri"/>
                <a:sym typeface="Calibri"/>
              </a:endParaRPr>
            </a:p>
          </p:txBody>
        </p:sp>
        <p:pic>
          <p:nvPicPr>
            <p:cNvPr id="472" name="Google Shape;472;p21" title="Roxy's Baby Shower Invitation (1).png"/>
            <p:cNvPicPr preferRelativeResize="0"/>
            <p:nvPr/>
          </p:nvPicPr>
          <p:blipFill rotWithShape="1">
            <a:blip r:embed="rId4">
              <a:alphaModFix/>
            </a:blip>
            <a:srcRect b="34895" l="23934" r="27517" t="34617"/>
            <a:stretch/>
          </p:blipFill>
          <p:spPr>
            <a:xfrm rot="-2696825">
              <a:off x="9659691" y="1369880"/>
              <a:ext cx="467585" cy="428221"/>
            </a:xfrm>
            <a:prstGeom prst="rect">
              <a:avLst/>
            </a:prstGeom>
            <a:noFill/>
            <a:ln>
              <a:noFill/>
            </a:ln>
          </p:spPr>
        </p:pic>
        <p:sp>
          <p:nvSpPr>
            <p:cNvPr id="473" name="Google Shape;473;p21"/>
            <p:cNvSpPr txBox="1"/>
            <p:nvPr/>
          </p:nvSpPr>
          <p:spPr>
            <a:xfrm>
              <a:off x="8222851" y="1410594"/>
              <a:ext cx="1585200" cy="3546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7">
                    <a:extLst>
                      <a:ext uri="{A12FA001-AC4F-418D-AE19-62706E023703}">
                        <ahyp:hlinkClr val="tx"/>
                      </a:ext>
                    </a:extLst>
                  </a:hlinkClick>
                </a:rPr>
                <a:t>Úvod ke kritickému myšlení ve výuce</a:t>
              </a:r>
              <a:endParaRPr i="1" sz="1200">
                <a:solidFill>
                  <a:srgbClr val="205D1C"/>
                </a:solidFill>
                <a:latin typeface="Poppins"/>
                <a:ea typeface="Poppins"/>
                <a:cs typeface="Poppins"/>
                <a:sym typeface="Poppins"/>
              </a:endParaRPr>
            </a:p>
          </p:txBody>
        </p:sp>
        <p:sp>
          <p:nvSpPr>
            <p:cNvPr id="474" name="Google Shape;474;p21">
              <a:hlinkClick action="ppaction://hlinksldjump" r:id="rId8"/>
            </p:cNvPr>
            <p:cNvSpPr/>
            <p:nvPr/>
          </p:nvSpPr>
          <p:spPr>
            <a:xfrm>
              <a:off x="10350068" y="1357916"/>
              <a:ext cx="2027700" cy="455100"/>
            </a:xfrm>
            <a:prstGeom prst="roundRect">
              <a:avLst>
                <a:gd fmla="val 16667" name="adj"/>
              </a:avLst>
            </a:prstGeom>
            <a:solidFill>
              <a:srgbClr val="D2E7CA"/>
            </a:solidFill>
            <a:ln cap="flat" cmpd="sng" w="7750">
              <a:solidFill>
                <a:srgbClr val="B7CDBA"/>
              </a:solidFill>
              <a:prstDash val="solid"/>
              <a:round/>
              <a:headEnd len="sm" w="sm" type="none"/>
              <a:tailEnd len="sm" w="sm" type="none"/>
            </a:ln>
          </p:spPr>
          <p:txBody>
            <a:bodyPr anchorCtr="0" anchor="ctr" bIns="74350" lIns="74350" spcFirstLastPara="1" rIns="74350" wrap="square" tIns="74350">
              <a:noAutofit/>
            </a:bodyPr>
            <a:lstStyle/>
            <a:p>
              <a:pPr indent="0" lvl="0" marL="0" rtl="0" algn="ctr">
                <a:spcBef>
                  <a:spcPts val="0"/>
                </a:spcBef>
                <a:spcAft>
                  <a:spcPts val="0"/>
                </a:spcAft>
                <a:buNone/>
              </a:pPr>
              <a:r>
                <a:t/>
              </a:r>
              <a:endParaRPr sz="1138">
                <a:solidFill>
                  <a:srgbClr val="D2E7CA"/>
                </a:solidFill>
                <a:latin typeface="Calibri"/>
                <a:ea typeface="Calibri"/>
                <a:cs typeface="Calibri"/>
                <a:sym typeface="Calibri"/>
              </a:endParaRPr>
            </a:p>
          </p:txBody>
        </p:sp>
        <p:pic>
          <p:nvPicPr>
            <p:cNvPr id="475" name="Google Shape;475;p21" title="Roxy's Baby Shower Invitation (1).png"/>
            <p:cNvPicPr preferRelativeResize="0"/>
            <p:nvPr/>
          </p:nvPicPr>
          <p:blipFill rotWithShape="1">
            <a:blip r:embed="rId4">
              <a:alphaModFix/>
            </a:blip>
            <a:srcRect b="34895" l="23934" r="27517" t="34617"/>
            <a:stretch/>
          </p:blipFill>
          <p:spPr>
            <a:xfrm rot="-2696825">
              <a:off x="11902161" y="1369880"/>
              <a:ext cx="467585" cy="428221"/>
            </a:xfrm>
            <a:prstGeom prst="rect">
              <a:avLst/>
            </a:prstGeom>
            <a:noFill/>
            <a:ln>
              <a:noFill/>
            </a:ln>
          </p:spPr>
        </p:pic>
        <p:sp>
          <p:nvSpPr>
            <p:cNvPr id="476" name="Google Shape;476;p21"/>
            <p:cNvSpPr txBox="1"/>
            <p:nvPr/>
          </p:nvSpPr>
          <p:spPr>
            <a:xfrm>
              <a:off x="10423128" y="1427924"/>
              <a:ext cx="1585200" cy="5025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i="1" lang="en-US" sz="1200">
                  <a:solidFill>
                    <a:srgbClr val="205D1C"/>
                  </a:solidFill>
                  <a:uFill>
                    <a:noFill/>
                  </a:uFill>
                  <a:latin typeface="Poppins"/>
                  <a:ea typeface="Poppins"/>
                  <a:cs typeface="Poppins"/>
                  <a:sym typeface="Poppins"/>
                  <a:hlinkClick action="ppaction://hlinksldjump" r:id="rId9">
                    <a:extLst>
                      <a:ext uri="{A12FA001-AC4F-418D-AE19-62706E023703}">
                        <ahyp:hlinkClr val="tx"/>
                      </a:ext>
                    </a:extLst>
                  </a:hlinkClick>
                </a:rPr>
                <a:t>Tři způsoby využití mikrolekcí</a:t>
              </a:r>
              <a:endParaRPr i="1" sz="1200">
                <a:solidFill>
                  <a:srgbClr val="205D1C"/>
                </a:solidFill>
                <a:latin typeface="Poppins"/>
                <a:ea typeface="Poppins"/>
                <a:cs typeface="Poppins"/>
                <a:sym typeface="Poppins"/>
              </a:endParaRPr>
            </a:p>
            <a:p>
              <a:pPr indent="0" lvl="0" marL="0" marR="0" rtl="0" algn="l">
                <a:lnSpc>
                  <a:spcPct val="96003"/>
                </a:lnSpc>
                <a:spcBef>
                  <a:spcPts val="0"/>
                </a:spcBef>
                <a:spcAft>
                  <a:spcPts val="0"/>
                </a:spcAft>
                <a:buNone/>
              </a:pPr>
              <a:r>
                <a:t/>
              </a:r>
              <a:endParaRPr i="1" sz="1000">
                <a:solidFill>
                  <a:srgbClr val="205D1C"/>
                </a:solidFill>
                <a:latin typeface="Poppins"/>
                <a:ea typeface="Poppins"/>
                <a:cs typeface="Poppins"/>
                <a:sym typeface="Poppins"/>
              </a:endParaRPr>
            </a:p>
          </p:txBody>
        </p:sp>
      </p:grpSp>
      <p:sp>
        <p:nvSpPr>
          <p:cNvPr id="477" name="Google Shape;477;p21"/>
          <p:cNvSpPr txBox="1"/>
          <p:nvPr/>
        </p:nvSpPr>
        <p:spPr>
          <a:xfrm>
            <a:off x="531898" y="7337700"/>
            <a:ext cx="17026500" cy="197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US" sz="1900">
                <a:solidFill>
                  <a:srgbClr val="529700"/>
                </a:solidFill>
                <a:latin typeface="Poppins"/>
                <a:ea typeface="Poppins"/>
                <a:cs typeface="Poppins"/>
                <a:sym typeface="Poppins"/>
              </a:rPr>
              <a:t>Tento systém mikrocertifikace bude oceňovat pokrok a výsledky žáků prostřednictvím </a:t>
            </a:r>
            <a:r>
              <a:rPr b="1" lang="en-US" sz="1900">
                <a:solidFill>
                  <a:srgbClr val="529700"/>
                </a:solidFill>
                <a:latin typeface="Poppins"/>
                <a:ea typeface="Poppins"/>
                <a:cs typeface="Poppins"/>
                <a:sym typeface="Poppins"/>
              </a:rPr>
              <a:t>tří digitálních odznaků</a:t>
            </a:r>
            <a:r>
              <a:rPr lang="en-US" sz="1900">
                <a:solidFill>
                  <a:srgbClr val="529700"/>
                </a:solidFill>
                <a:latin typeface="Poppins"/>
                <a:ea typeface="Poppins"/>
                <a:cs typeface="Poppins"/>
                <a:sym typeface="Poppins"/>
              </a:rPr>
              <a:t>, které získají po splnění stanoveného počtu závěrečných kvízů ke jednotlivým tématům. Odznaky slouží jako viditelný důkaz dovedností, vycházejí z mezinárodních standardů </a:t>
            </a:r>
            <a:r>
              <a:rPr b="1" lang="en-US" sz="1900">
                <a:solidFill>
                  <a:srgbClr val="529700"/>
                </a:solidFill>
                <a:latin typeface="Poppins"/>
                <a:ea typeface="Poppins"/>
                <a:cs typeface="Poppins"/>
                <a:sym typeface="Poppins"/>
              </a:rPr>
              <a:t>Open Badges</a:t>
            </a:r>
            <a:r>
              <a:rPr lang="en-US" sz="1900">
                <a:solidFill>
                  <a:srgbClr val="529700"/>
                </a:solidFill>
                <a:latin typeface="Poppins"/>
                <a:ea typeface="Poppins"/>
                <a:cs typeface="Poppins"/>
                <a:sym typeface="Poppins"/>
              </a:rPr>
              <a:t> a mohou být sdíleny či uznávány i mimo školní prostředí.</a:t>
            </a:r>
            <a:endParaRPr sz="1900">
              <a:solidFill>
                <a:srgbClr val="529700"/>
              </a:solidFill>
              <a:latin typeface="Poppins"/>
              <a:ea typeface="Poppins"/>
              <a:cs typeface="Poppins"/>
              <a:sym typeface="Poppins"/>
            </a:endParaRPr>
          </a:p>
          <a:p>
            <a:pPr indent="0" lvl="0" marL="0" rtl="0" algn="l">
              <a:lnSpc>
                <a:spcPct val="115000"/>
              </a:lnSpc>
              <a:spcBef>
                <a:spcPts val="1200"/>
              </a:spcBef>
              <a:spcAft>
                <a:spcPts val="1200"/>
              </a:spcAft>
              <a:buClr>
                <a:schemeClr val="dk1"/>
              </a:buClr>
              <a:buSzPts val="1100"/>
              <a:buFont typeface="Arial"/>
              <a:buNone/>
            </a:pPr>
            <a:r>
              <a:rPr lang="en-US" sz="1900">
                <a:solidFill>
                  <a:srgbClr val="529700"/>
                </a:solidFill>
                <a:latin typeface="Poppins"/>
                <a:ea typeface="Poppins"/>
                <a:cs typeface="Poppins"/>
                <a:sym typeface="Poppins"/>
              </a:rPr>
              <a:t>Tyto digitální odznaky odpovídají specifikaci </a:t>
            </a:r>
            <a:r>
              <a:rPr b="1" lang="en-US" sz="1900">
                <a:solidFill>
                  <a:srgbClr val="529700"/>
                </a:solidFill>
                <a:latin typeface="Poppins"/>
                <a:ea typeface="Poppins"/>
                <a:cs typeface="Poppins"/>
                <a:sym typeface="Poppins"/>
              </a:rPr>
              <a:t>Open Badges</a:t>
            </a:r>
            <a:r>
              <a:rPr lang="en-US" sz="1900">
                <a:solidFill>
                  <a:srgbClr val="529700"/>
                </a:solidFill>
                <a:latin typeface="Poppins"/>
                <a:ea typeface="Poppins"/>
                <a:cs typeface="Poppins"/>
                <a:sym typeface="Poppins"/>
              </a:rPr>
              <a:t> a lze je sdílet, ověřovat a zobrazovat napříč různými platformami i mimo prostředí projektu ACCESS 2.</a:t>
            </a:r>
            <a:endParaRPr sz="2000">
              <a:solidFill>
                <a:srgbClr val="529700"/>
              </a:solidFill>
              <a:latin typeface="Poppins"/>
              <a:ea typeface="Poppins"/>
              <a:cs typeface="Poppins"/>
              <a:sym typeface="Poppins"/>
            </a:endParaRPr>
          </a:p>
        </p:txBody>
      </p:sp>
      <p:pic>
        <p:nvPicPr>
          <p:cNvPr id="478" name="Google Shape;478;p21" title="9.png"/>
          <p:cNvPicPr preferRelativeResize="0"/>
          <p:nvPr/>
        </p:nvPicPr>
        <p:blipFill>
          <a:blip r:embed="rId10">
            <a:alphaModFix/>
          </a:blip>
          <a:stretch>
            <a:fillRect/>
          </a:stretch>
        </p:blipFill>
        <p:spPr>
          <a:xfrm rot="334103">
            <a:off x="13577399" y="3189100"/>
            <a:ext cx="4049500" cy="4049525"/>
          </a:xfrm>
          <a:prstGeom prst="rect">
            <a:avLst/>
          </a:prstGeom>
          <a:noFill/>
          <a:ln>
            <a:noFill/>
          </a:ln>
        </p:spPr>
      </p:pic>
      <p:grpSp>
        <p:nvGrpSpPr>
          <p:cNvPr id="479" name="Google Shape;479;p21"/>
          <p:cNvGrpSpPr/>
          <p:nvPr/>
        </p:nvGrpSpPr>
        <p:grpSpPr>
          <a:xfrm>
            <a:off x="-175" y="-260823"/>
            <a:ext cx="18288352" cy="1386967"/>
            <a:chOff x="0" y="-123825"/>
            <a:chExt cx="4503300" cy="888000"/>
          </a:xfrm>
        </p:grpSpPr>
        <p:sp>
          <p:nvSpPr>
            <p:cNvPr id="480" name="Google Shape;480;p21"/>
            <p:cNvSpPr/>
            <p:nvPr/>
          </p:nvSpPr>
          <p:spPr>
            <a:xfrm>
              <a:off x="0" y="0"/>
              <a:ext cx="4503162" cy="764056"/>
            </a:xfrm>
            <a:custGeom>
              <a:rect b="b" l="l" r="r" t="t"/>
              <a:pathLst>
                <a:path extrusionOk="0" h="764056" w="4503162">
                  <a:moveTo>
                    <a:pt x="19050" y="0"/>
                  </a:moveTo>
                  <a:lnTo>
                    <a:pt x="4484112" y="0"/>
                  </a:lnTo>
                  <a:cubicBezTo>
                    <a:pt x="4494633" y="0"/>
                    <a:pt x="4503162" y="8529"/>
                    <a:pt x="4503162" y="19050"/>
                  </a:cubicBezTo>
                  <a:lnTo>
                    <a:pt x="4503162" y="745006"/>
                  </a:lnTo>
                  <a:cubicBezTo>
                    <a:pt x="4503162" y="750058"/>
                    <a:pt x="4501155" y="754904"/>
                    <a:pt x="4497583" y="758476"/>
                  </a:cubicBezTo>
                  <a:cubicBezTo>
                    <a:pt x="4494010" y="762049"/>
                    <a:pt x="4489165" y="764056"/>
                    <a:pt x="4484112" y="764056"/>
                  </a:cubicBezTo>
                  <a:lnTo>
                    <a:pt x="19050" y="764056"/>
                  </a:lnTo>
                  <a:cubicBezTo>
                    <a:pt x="13998" y="764056"/>
                    <a:pt x="9152" y="762049"/>
                    <a:pt x="5580" y="758476"/>
                  </a:cubicBezTo>
                  <a:cubicBezTo>
                    <a:pt x="2007" y="754904"/>
                    <a:pt x="0" y="750058"/>
                    <a:pt x="0" y="745006"/>
                  </a:cubicBezTo>
                  <a:lnTo>
                    <a:pt x="0" y="19050"/>
                  </a:lnTo>
                  <a:cubicBezTo>
                    <a:pt x="0" y="8529"/>
                    <a:pt x="8529" y="0"/>
                    <a:pt x="19050" y="0"/>
                  </a:cubicBezTo>
                  <a:close/>
                </a:path>
              </a:pathLst>
            </a:custGeom>
            <a:solidFill>
              <a:srgbClr val="4B81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1"/>
            <p:cNvSpPr txBox="1"/>
            <p:nvPr/>
          </p:nvSpPr>
          <p:spPr>
            <a:xfrm>
              <a:off x="0" y="-123825"/>
              <a:ext cx="4503300" cy="888000"/>
            </a:xfrm>
            <a:prstGeom prst="rect">
              <a:avLst/>
            </a:prstGeom>
            <a:noFill/>
            <a:ln>
              <a:noFill/>
            </a:ln>
          </p:spPr>
          <p:txBody>
            <a:bodyPr anchorCtr="0" anchor="ctr" bIns="50800" lIns="50800" spcFirstLastPara="1" rIns="50800" wrap="square" tIns="50800">
              <a:noAutofit/>
            </a:bodyPr>
            <a:lstStyle/>
            <a:p>
              <a:pPr indent="0" lvl="0" marL="0" marR="0" rtl="0" algn="ctr">
                <a:lnSpc>
                  <a:spcPct val="217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2" name="Google Shape;482;p21"/>
          <p:cNvSpPr/>
          <p:nvPr/>
        </p:nvSpPr>
        <p:spPr>
          <a:xfrm>
            <a:off x="6447336" y="204775"/>
            <a:ext cx="3424500" cy="5313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483" name="Google Shape;483;p21">
            <a:hlinkClick action="ppaction://hlinksldjump" r:id="rId11"/>
          </p:cNvPr>
          <p:cNvSpPr/>
          <p:nvPr/>
        </p:nvSpPr>
        <p:spPr>
          <a:xfrm>
            <a:off x="806969" y="177175"/>
            <a:ext cx="1166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Calibri"/>
              <a:ea typeface="Calibri"/>
              <a:cs typeface="Calibri"/>
              <a:sym typeface="Calibri"/>
            </a:endParaRPr>
          </a:p>
        </p:txBody>
      </p:sp>
      <p:sp>
        <p:nvSpPr>
          <p:cNvPr id="484" name="Google Shape;484;p21"/>
          <p:cNvSpPr txBox="1"/>
          <p:nvPr/>
        </p:nvSpPr>
        <p:spPr>
          <a:xfrm>
            <a:off x="954628" y="279237"/>
            <a:ext cx="10266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None/>
            </a:pPr>
            <a:r>
              <a:rPr lang="en-US" sz="2077">
                <a:solidFill>
                  <a:schemeClr val="lt2"/>
                </a:solidFill>
                <a:uFill>
                  <a:noFill/>
                </a:uFill>
                <a:latin typeface="Poppins"/>
                <a:ea typeface="Poppins"/>
                <a:cs typeface="Poppins"/>
                <a:sym typeface="Poppins"/>
                <a:hlinkClick action="ppaction://hlinksldjump" r:id="rId12">
                  <a:extLst>
                    <a:ext uri="{A12FA001-AC4F-418D-AE19-62706E023703}">
                      <ahyp:hlinkClr val="tx"/>
                    </a:ext>
                  </a:extLst>
                </a:hlinkClick>
              </a:rPr>
              <a:t>Domů</a:t>
            </a:r>
            <a:endParaRPr sz="2077">
              <a:solidFill>
                <a:schemeClr val="lt2"/>
              </a:solidFill>
              <a:latin typeface="Poppins"/>
              <a:ea typeface="Poppins"/>
              <a:cs typeface="Poppins"/>
              <a:sym typeface="Poppins"/>
            </a:endParaRPr>
          </a:p>
        </p:txBody>
      </p:sp>
      <p:sp>
        <p:nvSpPr>
          <p:cNvPr id="485" name="Google Shape;485;p21"/>
          <p:cNvSpPr txBox="1"/>
          <p:nvPr/>
        </p:nvSpPr>
        <p:spPr>
          <a:xfrm>
            <a:off x="2482056" y="318115"/>
            <a:ext cx="3708000" cy="306900"/>
          </a:xfrm>
          <a:prstGeom prst="rect">
            <a:avLst/>
          </a:prstGeom>
          <a:noFill/>
          <a:ln>
            <a:noFill/>
          </a:ln>
        </p:spPr>
        <p:txBody>
          <a:bodyPr anchorCtr="0" anchor="t" bIns="0" lIns="0" spcFirstLastPara="1" rIns="0" wrap="square" tIns="0">
            <a:spAutoFit/>
          </a:bodyPr>
          <a:lstStyle/>
          <a:p>
            <a:pPr indent="0" lvl="0" marL="0" rtl="0" algn="ctr">
              <a:lnSpc>
                <a:spcPct val="96003"/>
              </a:lnSpc>
              <a:spcBef>
                <a:spcPts val="0"/>
              </a:spcBef>
              <a:spcAft>
                <a:spcPts val="0"/>
              </a:spcAft>
              <a:buNone/>
            </a:pPr>
            <a:r>
              <a:rPr lang="en-US" sz="2077">
                <a:solidFill>
                  <a:schemeClr val="lt1"/>
                </a:solidFill>
                <a:latin typeface="Poppins"/>
                <a:ea typeface="Poppins"/>
                <a:cs typeface="Poppins"/>
                <a:sym typeface="Poppins"/>
              </a:rPr>
              <a:t>Úvod k příručce</a:t>
            </a:r>
            <a:endParaRPr sz="2077">
              <a:solidFill>
                <a:srgbClr val="FFFFFF"/>
              </a:solidFill>
              <a:latin typeface="Poppins"/>
              <a:ea typeface="Poppins"/>
              <a:cs typeface="Poppins"/>
              <a:sym typeface="Poppins"/>
            </a:endParaRPr>
          </a:p>
        </p:txBody>
      </p:sp>
      <p:grpSp>
        <p:nvGrpSpPr>
          <p:cNvPr id="486" name="Google Shape;486;p21"/>
          <p:cNvGrpSpPr/>
          <p:nvPr/>
        </p:nvGrpSpPr>
        <p:grpSpPr>
          <a:xfrm>
            <a:off x="16146236" y="-126113"/>
            <a:ext cx="1166332" cy="1536949"/>
            <a:chOff x="0" y="-57150"/>
            <a:chExt cx="660400" cy="1133861"/>
          </a:xfrm>
        </p:grpSpPr>
        <p:sp>
          <p:nvSpPr>
            <p:cNvPr id="487" name="Google Shape;487;p21"/>
            <p:cNvSpPr/>
            <p:nvPr/>
          </p:nvSpPr>
          <p:spPr>
            <a:xfrm>
              <a:off x="0" y="0"/>
              <a:ext cx="660400" cy="1076711"/>
            </a:xfrm>
            <a:custGeom>
              <a:rect b="b" l="l" r="r" t="t"/>
              <a:pathLst>
                <a:path extrusionOk="0" h="1076711" w="660400">
                  <a:moveTo>
                    <a:pt x="220252" y="1057642"/>
                  </a:moveTo>
                  <a:cubicBezTo>
                    <a:pt x="254109" y="1069156"/>
                    <a:pt x="292600" y="1076711"/>
                    <a:pt x="330378" y="1076711"/>
                  </a:cubicBezTo>
                  <a:cubicBezTo>
                    <a:pt x="368157" y="1076711"/>
                    <a:pt x="404509" y="1070234"/>
                    <a:pt x="438009" y="1058720"/>
                  </a:cubicBezTo>
                  <a:cubicBezTo>
                    <a:pt x="438723" y="1058361"/>
                    <a:pt x="439435" y="1058361"/>
                    <a:pt x="440148" y="1058002"/>
                  </a:cubicBezTo>
                  <a:cubicBezTo>
                    <a:pt x="565955" y="1011946"/>
                    <a:pt x="658618" y="890332"/>
                    <a:pt x="660400" y="742347"/>
                  </a:cubicBezTo>
                  <a:lnTo>
                    <a:pt x="660400" y="0"/>
                  </a:lnTo>
                  <a:lnTo>
                    <a:pt x="0" y="0"/>
                  </a:lnTo>
                  <a:lnTo>
                    <a:pt x="0" y="741796"/>
                  </a:lnTo>
                  <a:cubicBezTo>
                    <a:pt x="1782" y="891051"/>
                    <a:pt x="93019" y="1012666"/>
                    <a:pt x="220252" y="1057642"/>
                  </a:cubicBezTo>
                  <a:close/>
                </a:path>
              </a:pathLst>
            </a:custGeom>
            <a:solidFill>
              <a:srgbClr val="71B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1"/>
            <p:cNvSpPr txBox="1"/>
            <p:nvPr/>
          </p:nvSpPr>
          <p:spPr>
            <a:xfrm>
              <a:off x="0" y="-57150"/>
              <a:ext cx="660300" cy="10068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9" name="Google Shape;489;p21"/>
          <p:cNvSpPr txBox="1"/>
          <p:nvPr/>
        </p:nvSpPr>
        <p:spPr>
          <a:xfrm>
            <a:off x="6608025" y="318132"/>
            <a:ext cx="3542700" cy="3069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77">
                <a:solidFill>
                  <a:schemeClr val="lt1"/>
                </a:solidFill>
                <a:latin typeface="Poppins ExtraBold"/>
                <a:ea typeface="Poppins ExtraBold"/>
                <a:cs typeface="Poppins ExtraBold"/>
                <a:sym typeface="Poppins ExtraBold"/>
              </a:rPr>
              <a:t>Používání mikrolekcí</a:t>
            </a:r>
            <a:endParaRPr>
              <a:latin typeface="Poppins ExtraBold"/>
              <a:ea typeface="Poppins ExtraBold"/>
              <a:cs typeface="Poppins ExtraBold"/>
              <a:sym typeface="Poppins ExtraBold"/>
            </a:endParaRPr>
          </a:p>
        </p:txBody>
      </p:sp>
      <p:sp>
        <p:nvSpPr>
          <p:cNvPr id="490" name="Google Shape;490;p21"/>
          <p:cNvSpPr txBox="1"/>
          <p:nvPr/>
        </p:nvSpPr>
        <p:spPr>
          <a:xfrm>
            <a:off x="10518924" y="316982"/>
            <a:ext cx="5429100" cy="613800"/>
          </a:xfrm>
          <a:prstGeom prst="rect">
            <a:avLst/>
          </a:prstGeom>
          <a:noFill/>
          <a:ln>
            <a:noFill/>
          </a:ln>
        </p:spPr>
        <p:txBody>
          <a:bodyPr anchorCtr="0" anchor="t" bIns="0" lIns="0" spcFirstLastPara="1" rIns="0" wrap="square" tIns="0">
            <a:spAutoFit/>
          </a:bodyPr>
          <a:lstStyle/>
          <a:p>
            <a:pPr indent="0" lvl="0" marL="0" rtl="0" algn="l">
              <a:lnSpc>
                <a:spcPct val="96003"/>
              </a:lnSpc>
              <a:spcBef>
                <a:spcPts val="0"/>
              </a:spcBef>
              <a:spcAft>
                <a:spcPts val="0"/>
              </a:spcAft>
              <a:buClr>
                <a:schemeClr val="dk1"/>
              </a:buClr>
              <a:buFont typeface="Arial"/>
              <a:buNone/>
            </a:pPr>
            <a:r>
              <a:rPr lang="en-US" sz="2077">
                <a:solidFill>
                  <a:schemeClr val="lt1"/>
                </a:solidFill>
                <a:latin typeface="Poppins"/>
                <a:ea typeface="Poppins"/>
                <a:cs typeface="Poppins"/>
                <a:sym typeface="Poppins"/>
              </a:rPr>
              <a:t>Šablony a nástroje pro kritické myšlení</a:t>
            </a:r>
            <a:endParaRPr sz="2077">
              <a:solidFill>
                <a:schemeClr val="lt1"/>
              </a:solidFill>
              <a:latin typeface="Poppins"/>
              <a:ea typeface="Poppins"/>
              <a:cs typeface="Poppins"/>
              <a:sym typeface="Poppins"/>
            </a:endParaRPr>
          </a:p>
          <a:p>
            <a:pPr indent="0" lvl="0" marL="0" marR="0" rtl="0" algn="l">
              <a:lnSpc>
                <a:spcPct val="96003"/>
              </a:lnSpc>
              <a:spcBef>
                <a:spcPts val="0"/>
              </a:spcBef>
              <a:spcAft>
                <a:spcPts val="0"/>
              </a:spcAft>
              <a:buNone/>
            </a:pPr>
            <a:r>
              <a:t/>
            </a:r>
            <a:endParaRPr sz="2077">
              <a:solidFill>
                <a:srgbClr val="FFFFFF"/>
              </a:solidFill>
              <a:latin typeface="Poppins"/>
              <a:ea typeface="Poppins"/>
              <a:cs typeface="Poppins"/>
              <a:sym typeface="Poppins"/>
            </a:endParaRPr>
          </a:p>
        </p:txBody>
      </p:sp>
      <p:sp>
        <p:nvSpPr>
          <p:cNvPr id="491" name="Google Shape;491;p21">
            <a:hlinkClick action="ppaction://hlinksldjump" r:id="rId13"/>
          </p:cNvPr>
          <p:cNvSpPr/>
          <p:nvPr/>
        </p:nvSpPr>
        <p:spPr>
          <a:xfrm>
            <a:off x="10436286" y="249463"/>
            <a:ext cx="55944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92" name="Google Shape;492;p21"/>
          <p:cNvSpPr/>
          <p:nvPr/>
        </p:nvSpPr>
        <p:spPr>
          <a:xfrm flipH="1">
            <a:off x="7688664" y="471035"/>
            <a:ext cx="1166332" cy="531244"/>
          </a:xfrm>
          <a:custGeom>
            <a:rect b="b" l="l" r="r" t="t"/>
            <a:pathLst>
              <a:path extrusionOk="0" h="531244" w="1166332">
                <a:moveTo>
                  <a:pt x="1166331" y="0"/>
                </a:moveTo>
                <a:lnTo>
                  <a:pt x="0" y="0"/>
                </a:lnTo>
                <a:lnTo>
                  <a:pt x="0" y="531244"/>
                </a:lnTo>
                <a:lnTo>
                  <a:pt x="1166331" y="531244"/>
                </a:lnTo>
                <a:lnTo>
                  <a:pt x="1166331" y="0"/>
                </a:lnTo>
                <a:close/>
              </a:path>
            </a:pathLst>
          </a:custGeom>
          <a:blipFill rotWithShape="1">
            <a:blip r:embed="rId14">
              <a:alphaModFix/>
            </a:blip>
            <a:stretch>
              <a:fillRect b="-20974" l="0" r="-264537" t="-679281"/>
            </a:stretch>
          </a:blipFill>
          <a:ln>
            <a:noFill/>
          </a:ln>
        </p:spPr>
      </p:sp>
      <p:sp>
        <p:nvSpPr>
          <p:cNvPr id="493" name="Google Shape;493;p21">
            <a:hlinkClick action="ppaction://hlinksldjump" r:id="rId15"/>
          </p:cNvPr>
          <p:cNvSpPr/>
          <p:nvPr/>
        </p:nvSpPr>
        <p:spPr>
          <a:xfrm>
            <a:off x="2442936" y="161025"/>
            <a:ext cx="3542700" cy="531300"/>
          </a:xfrm>
          <a:prstGeom prst="roundRect">
            <a:avLst>
              <a:gd fmla="val 16667" name="adj"/>
            </a:avLst>
          </a:prstGeom>
          <a:solidFill>
            <a:srgbClr val="FFFFFF">
              <a:alpha val="22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494" name="Google Shape;494;p21"/>
          <p:cNvPicPr preferRelativeResize="0"/>
          <p:nvPr/>
        </p:nvPicPr>
        <p:blipFill rotWithShape="1">
          <a:blip r:embed="rId16">
            <a:alphaModFix/>
          </a:blip>
          <a:srcRect b="53006" l="21602" r="64574" t="21843"/>
          <a:stretch/>
        </p:blipFill>
        <p:spPr>
          <a:xfrm>
            <a:off x="15979207" y="-253343"/>
            <a:ext cx="1501824" cy="15369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